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318" r:id="rId3"/>
    <p:sldId id="264" r:id="rId4"/>
    <p:sldId id="269" r:id="rId5"/>
    <p:sldId id="320" r:id="rId6"/>
    <p:sldId id="322" r:id="rId7"/>
    <p:sldId id="290" r:id="rId8"/>
    <p:sldId id="285" r:id="rId9"/>
    <p:sldId id="294" r:id="rId10"/>
    <p:sldId id="311" r:id="rId11"/>
    <p:sldId id="310" r:id="rId12"/>
    <p:sldId id="301" r:id="rId13"/>
    <p:sldId id="329" r:id="rId14"/>
    <p:sldId id="323" r:id="rId15"/>
    <p:sldId id="307" r:id="rId16"/>
    <p:sldId id="302" r:id="rId17"/>
    <p:sldId id="283" r:id="rId18"/>
    <p:sldId id="279" r:id="rId19"/>
    <p:sldId id="298" r:id="rId20"/>
    <p:sldId id="281" r:id="rId21"/>
    <p:sldId id="299" r:id="rId22"/>
    <p:sldId id="287" r:id="rId23"/>
    <p:sldId id="288" r:id="rId24"/>
    <p:sldId id="286" r:id="rId25"/>
    <p:sldId id="289" r:id="rId26"/>
    <p:sldId id="296" r:id="rId27"/>
    <p:sldId id="291" r:id="rId28"/>
    <p:sldId id="308" r:id="rId29"/>
    <p:sldId id="336" r:id="rId30"/>
    <p:sldId id="341" r:id="rId31"/>
    <p:sldId id="330" r:id="rId32"/>
    <p:sldId id="339" r:id="rId33"/>
    <p:sldId id="338" r:id="rId34"/>
    <p:sldId id="331" r:id="rId35"/>
    <p:sldId id="333" r:id="rId36"/>
    <p:sldId id="34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88831" autoAdjust="0"/>
  </p:normalViewPr>
  <p:slideViewPr>
    <p:cSldViewPr>
      <p:cViewPr varScale="1">
        <p:scale>
          <a:sx n="66" d="100"/>
          <a:sy n="66" d="100"/>
        </p:scale>
        <p:origin x="-9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BB6DA-71DB-4921-923E-04C96966C6D5}" type="datetimeFigureOut">
              <a:rPr lang="en-US" smtClean="0"/>
              <a:pPr/>
              <a:t>9/6/2010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E83D1-6C92-40F1-A8A4-3920AF6EA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1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SF regions are a crucible of almost every element of astrochemistry yet considered!!!</a:t>
            </a:r>
            <a:endParaRPr lang="e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Obvious chemical novelty is complex molecules</a:t>
            </a:r>
          </a:p>
          <a:p>
            <a:r>
              <a:rPr lang="en-GB" baseline="0" dirty="0" smtClean="0"/>
              <a:t>Sgr B2N itself may have at least 2 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Dark</a:t>
            </a:r>
            <a:r>
              <a:rPr lang="en-GB" baseline="0" dirty="0" smtClean="0"/>
              <a:t> clouds have ‘large’ carbon chains, but ‘complexity’ is not so great compared to saturated species.</a:t>
            </a:r>
          </a:p>
          <a:p>
            <a:r>
              <a:rPr lang="en-GB" baseline="0" dirty="0" smtClean="0"/>
              <a:t>Hot cores show molecules that may be very familiar from terrestrial chemistry lab.</a:t>
            </a:r>
          </a:p>
          <a:p>
            <a:r>
              <a:rPr lang="en-GB" baseline="0" dirty="0" smtClean="0"/>
              <a:t>H-saturation seems to be a strong signpost of grain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1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</a:t>
            </a:r>
            <a:r>
              <a:rPr lang="en-GB" baseline="0" dirty="0" smtClean="0"/>
              <a:t> those of you who do chemical modelling, or who take a perverse interest in this sort of thing…!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7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Intermediate timescale probably just represents a happy medium between long time of formation at</a:t>
            </a:r>
            <a:r>
              <a:rPr lang="en-GB" baseline="0" dirty="0" smtClean="0"/>
              <a:t> early times and short time of destruction at late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61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My own modest</a:t>
            </a:r>
            <a:r>
              <a:rPr lang="en-GB" baseline="0" dirty="0" smtClean="0"/>
              <a:t> involvement (at least) was motivated by a desire to test complex-molecule formation routes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44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of the authors are in the audience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2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Temperature changes</a:t>
            </a:r>
            <a:r>
              <a:rPr lang="en-GB" baseline="0" dirty="0" smtClean="0"/>
              <a:t> within shocked regions on timescales of 100’s to 1000’s of years, with temperatures from 10’s to 1000’s of Kelvin.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E83D1-6C92-40F1-A8A4-3920AF6EA96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39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9/6/2010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857232"/>
            <a:ext cx="8208912" cy="192369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The Chemical Evolution of Star-Forming Regions</a:t>
            </a:r>
            <a:endParaRPr lang="en-GB" dirty="0"/>
          </a:p>
        </p:txBody>
      </p:sp>
      <p:pic>
        <p:nvPicPr>
          <p:cNvPr id="7" name="Picture 6" descr="cu_logo_unstyl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573016"/>
            <a:ext cx="3456384" cy="985661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14348" y="3140968"/>
            <a:ext cx="7746084" cy="570934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Robin</a:t>
            </a:r>
            <a:r>
              <a:rPr kumimoji="0" lang="en-GB" sz="27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Garrod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472" y="5661248"/>
            <a:ext cx="7384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September 7, 2010</a:t>
            </a:r>
          </a:p>
          <a:p>
            <a:endParaRPr lang="en-GB" sz="1600" dirty="0" smtClean="0"/>
          </a:p>
          <a:p>
            <a:r>
              <a:rPr lang="en-GB" sz="1600" i="1" dirty="0" smtClean="0"/>
              <a:t>Herschel and the Formation of Stars and Planetary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50059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/>
              <a:t>Chemical: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400" dirty="0" smtClean="0"/>
              <a:t>Key gas-phase ion-molecule rates too slow to form observed complex molecules (methanol, methyl </a:t>
            </a:r>
            <a:r>
              <a:rPr lang="en-GB" sz="2400" dirty="0" err="1" smtClean="0"/>
              <a:t>formate</a:t>
            </a:r>
            <a:r>
              <a:rPr lang="en-GB" sz="2400" dirty="0" smtClean="0"/>
              <a:t>)</a:t>
            </a:r>
          </a:p>
          <a:p>
            <a:pPr>
              <a:buNone/>
            </a:pPr>
            <a:r>
              <a:rPr lang="en-GB" sz="1800" dirty="0" smtClean="0"/>
              <a:t>	(see Luca et al. 2002, Horn et al. 2004)</a:t>
            </a:r>
          </a:p>
          <a:p>
            <a:pPr lvl="2">
              <a:buNone/>
            </a:pPr>
            <a:endParaRPr lang="en-GB" sz="2000" dirty="0" smtClean="0"/>
          </a:p>
          <a:p>
            <a:r>
              <a:rPr lang="en-GB" sz="2400" dirty="0" smtClean="0"/>
              <a:t>Experimental BRs of electronic recombination of molecular ions 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 multiple fragments (only ~5% methanol, </a:t>
            </a:r>
            <a:r>
              <a:rPr lang="en-GB" sz="2400" dirty="0" err="1" smtClean="0">
                <a:sym typeface="Symbol"/>
              </a:rPr>
              <a:t>dimethyl</a:t>
            </a:r>
            <a:r>
              <a:rPr lang="en-GB" sz="2400" dirty="0" smtClean="0">
                <a:sym typeface="Symbol"/>
              </a:rPr>
              <a:t> ether)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</a:t>
            </a:r>
            <a:r>
              <a:rPr lang="en-GB" sz="1800" dirty="0" smtClean="0">
                <a:sym typeface="Symbol"/>
              </a:rPr>
              <a:t>(Geppert et al. 2006, </a:t>
            </a:r>
            <a:r>
              <a:rPr lang="en-GB" sz="1800" dirty="0" err="1" smtClean="0">
                <a:sym typeface="Symbol"/>
              </a:rPr>
              <a:t>Hamberg</a:t>
            </a:r>
            <a:r>
              <a:rPr lang="en-GB" sz="1800" dirty="0" smtClean="0">
                <a:sym typeface="Symbol"/>
              </a:rPr>
              <a:t> et al. In prep.)</a:t>
            </a:r>
          </a:p>
          <a:p>
            <a:pPr lvl="1">
              <a:buNone/>
            </a:pPr>
            <a:endParaRPr lang="en-GB" sz="1600" dirty="0" smtClean="0">
              <a:sym typeface="Symbol"/>
            </a:endParaRPr>
          </a:p>
          <a:p>
            <a:r>
              <a:rPr lang="en-GB" sz="2400" dirty="0" smtClean="0"/>
              <a:t>NB: Ion-molecule chemistry of large molecular ions is largely unexplored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Observational: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500" dirty="0" smtClean="0"/>
              <a:t>Infall time-scales too short for gas-phase rates ≲10</a:t>
            </a:r>
            <a:r>
              <a:rPr lang="en-GB" sz="2500" baseline="30000" dirty="0" smtClean="0"/>
              <a:t>4</a:t>
            </a:r>
            <a:r>
              <a:rPr lang="en-GB" sz="2500" dirty="0" smtClean="0"/>
              <a:t> yr</a:t>
            </a:r>
          </a:p>
          <a:p>
            <a:pPr>
              <a:buNone/>
            </a:pPr>
            <a:r>
              <a:rPr lang="en-GB" sz="1800" dirty="0" smtClean="0">
                <a:sym typeface="Symbol"/>
              </a:rPr>
              <a:t>	(</a:t>
            </a:r>
            <a:r>
              <a:rPr lang="en-GB" sz="1800" dirty="0" err="1" smtClean="0">
                <a:sym typeface="Symbol"/>
              </a:rPr>
              <a:t>Schoier</a:t>
            </a:r>
            <a:r>
              <a:rPr lang="en-GB" sz="1800" dirty="0" smtClean="0">
                <a:sym typeface="Symbol"/>
              </a:rPr>
              <a:t> et al. 2002, Bottinelli et al. 2004. Also </a:t>
            </a:r>
            <a:r>
              <a:rPr lang="en-GB" sz="1800" dirty="0" err="1" smtClean="0">
                <a:sym typeface="Symbol"/>
              </a:rPr>
              <a:t>Aikawa</a:t>
            </a:r>
            <a:r>
              <a:rPr lang="en-GB" sz="1800" dirty="0" smtClean="0">
                <a:sym typeface="Symbol"/>
              </a:rPr>
              <a:t> et al. 2008)</a:t>
            </a:r>
          </a:p>
          <a:p>
            <a:endParaRPr lang="en-GB" sz="1900" dirty="0" smtClean="0">
              <a:sym typeface="Symbol"/>
            </a:endParaRPr>
          </a:p>
          <a:p>
            <a:r>
              <a:rPr lang="en-GB" sz="2400" dirty="0" smtClean="0">
                <a:sym typeface="Symbol"/>
              </a:rPr>
              <a:t>L1157 chemistry: &lt;2000 yr at T&gt;100 K</a:t>
            </a:r>
          </a:p>
          <a:p>
            <a:r>
              <a:rPr lang="en-GB" sz="1900" dirty="0" smtClean="0">
                <a:sym typeface="Symbol"/>
              </a:rPr>
              <a:t>(</a:t>
            </a:r>
            <a:r>
              <a:rPr lang="en-GB" sz="1900" dirty="0" err="1" smtClean="0">
                <a:sym typeface="Symbol"/>
              </a:rPr>
              <a:t>Arce</a:t>
            </a:r>
            <a:r>
              <a:rPr lang="en-GB" sz="1900" dirty="0" smtClean="0">
                <a:sym typeface="Symbol"/>
              </a:rPr>
              <a:t> et al. 2008)</a:t>
            </a:r>
          </a:p>
          <a:p>
            <a:pPr>
              <a:buNone/>
            </a:pPr>
            <a:endParaRPr lang="en-GB" sz="1800" dirty="0" smtClean="0">
              <a:sym typeface="Symbol"/>
            </a:endParaRPr>
          </a:p>
          <a:p>
            <a:endParaRPr lang="en-GB" sz="2800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What’s up with gas-phase chemistry?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357563"/>
            <a:ext cx="7500990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</a:p>
          <a:p>
            <a:r>
              <a:rPr lang="en-GB" dirty="0" smtClean="0"/>
              <a:t>  Methanol</a:t>
            </a:r>
          </a:p>
          <a:p>
            <a:endParaRPr lang="en-GB" dirty="0" smtClean="0"/>
          </a:p>
          <a:p>
            <a:r>
              <a:rPr lang="en-GB" dirty="0" smtClean="0"/>
              <a:t>	</a:t>
            </a:r>
            <a:r>
              <a:rPr lang="en-GB" dirty="0" smtClean="0">
                <a:sym typeface="Symbol"/>
              </a:rPr>
              <a:t>CH</a:t>
            </a:r>
            <a:r>
              <a:rPr lang="en-GB" baseline="-25000" dirty="0" smtClean="0">
                <a:sym typeface="Symbol"/>
              </a:rPr>
              <a:t>3</a:t>
            </a:r>
            <a:r>
              <a:rPr lang="en-GB" dirty="0" smtClean="0">
                <a:sym typeface="Symbol"/>
              </a:rPr>
              <a:t>OH</a:t>
            </a:r>
            <a:r>
              <a:rPr lang="en-GB" baseline="-25000" dirty="0" smtClean="0">
                <a:sym typeface="Symbol"/>
              </a:rPr>
              <a:t>2</a:t>
            </a:r>
            <a:r>
              <a:rPr lang="en-GB" baseline="30000" dirty="0" smtClean="0">
                <a:sym typeface="Symbol"/>
              </a:rPr>
              <a:t>+</a:t>
            </a:r>
            <a:r>
              <a:rPr lang="en-GB" dirty="0" smtClean="0">
                <a:sym typeface="Symbol"/>
              </a:rPr>
              <a:t> + e</a:t>
            </a:r>
            <a:r>
              <a:rPr lang="en-GB" baseline="30000" dirty="0" smtClean="0">
                <a:sym typeface="Symbol"/>
              </a:rPr>
              <a:t>-</a:t>
            </a:r>
            <a:r>
              <a:rPr lang="en-GB" dirty="0" smtClean="0">
                <a:sym typeface="Symbol"/>
              </a:rPr>
              <a:t>  CH</a:t>
            </a:r>
            <a:r>
              <a:rPr lang="en-GB" baseline="-25000" dirty="0" smtClean="0">
                <a:sym typeface="Symbol"/>
              </a:rPr>
              <a:t>3</a:t>
            </a:r>
            <a:r>
              <a:rPr lang="en-GB" dirty="0" smtClean="0">
                <a:sym typeface="Symbol"/>
              </a:rPr>
              <a:t>OH + H  (50 – 100%)</a:t>
            </a:r>
          </a:p>
          <a:p>
            <a:endParaRPr lang="en-GB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86314" y="4357694"/>
            <a:ext cx="135732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00364" y="4643446"/>
            <a:ext cx="52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 </a:t>
            </a:r>
            <a:r>
              <a:rPr lang="en-GB" dirty="0" smtClean="0"/>
              <a:t>CH</a:t>
            </a:r>
            <a:r>
              <a:rPr lang="en-GB" baseline="-25000" dirty="0" smtClean="0"/>
              <a:t>2</a:t>
            </a:r>
            <a:r>
              <a:rPr lang="en-GB" dirty="0" smtClean="0"/>
              <a:t> + H</a:t>
            </a:r>
            <a:r>
              <a:rPr lang="en-GB" baseline="-25000" dirty="0" smtClean="0"/>
              <a:t>2</a:t>
            </a:r>
            <a:r>
              <a:rPr lang="en-GB" dirty="0" smtClean="0"/>
              <a:t>O + H</a:t>
            </a:r>
          </a:p>
          <a:p>
            <a:r>
              <a:rPr lang="en-GB" dirty="0" smtClean="0">
                <a:sym typeface="Symbol"/>
              </a:rPr>
              <a:t> </a:t>
            </a:r>
            <a:r>
              <a:rPr lang="en-GB" dirty="0" smtClean="0"/>
              <a:t>CH</a:t>
            </a:r>
            <a:r>
              <a:rPr lang="en-GB" baseline="-25000" dirty="0" smtClean="0"/>
              <a:t>3</a:t>
            </a:r>
            <a:r>
              <a:rPr lang="en-GB" dirty="0" smtClean="0"/>
              <a:t> + OH + H</a:t>
            </a:r>
          </a:p>
          <a:p>
            <a:r>
              <a:rPr lang="en-GB" dirty="0" smtClean="0">
                <a:sym typeface="Symbol"/>
              </a:rPr>
              <a:t> </a:t>
            </a:r>
            <a:r>
              <a:rPr lang="en-GB" dirty="0" smtClean="0"/>
              <a:t>CH</a:t>
            </a:r>
            <a:r>
              <a:rPr lang="en-GB" baseline="-25000" dirty="0" smtClean="0"/>
              <a:t>3</a:t>
            </a:r>
            <a:r>
              <a:rPr lang="en-GB" dirty="0" smtClean="0"/>
              <a:t>O + H</a:t>
            </a:r>
            <a:r>
              <a:rPr lang="en-GB" baseline="-25000" dirty="0" smtClean="0"/>
              <a:t>2</a:t>
            </a:r>
            <a:endParaRPr lang="en-GB" dirty="0" smtClean="0"/>
          </a:p>
          <a:p>
            <a:r>
              <a:rPr lang="en-GB" dirty="0" smtClean="0"/>
              <a:t>...others...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00826" y="4071942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Segoe Script" pitchFamily="34" charset="0"/>
              </a:rPr>
              <a:t>3 %</a:t>
            </a:r>
            <a:endParaRPr lang="en-GB" sz="32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7" grpId="0" build="allAtOnce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50059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/>
              <a:t>Chemical: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400" dirty="0" smtClean="0"/>
              <a:t>Key gas-phase ion-molecule rates too slow to form observed complex molecules (methanol, methyl </a:t>
            </a:r>
            <a:r>
              <a:rPr lang="en-GB" sz="2400" dirty="0" err="1" smtClean="0"/>
              <a:t>formate</a:t>
            </a:r>
            <a:r>
              <a:rPr lang="en-GB" sz="2400" dirty="0" smtClean="0"/>
              <a:t>)</a:t>
            </a:r>
          </a:p>
          <a:p>
            <a:pPr>
              <a:buNone/>
            </a:pPr>
            <a:r>
              <a:rPr lang="en-GB" sz="1800" dirty="0" smtClean="0"/>
              <a:t>	(see Luca et al. 2002, Horn et al. 2004)</a:t>
            </a:r>
          </a:p>
          <a:p>
            <a:pPr lvl="2">
              <a:buNone/>
            </a:pPr>
            <a:endParaRPr lang="en-GB" sz="2000" dirty="0" smtClean="0"/>
          </a:p>
          <a:p>
            <a:r>
              <a:rPr lang="en-GB" sz="2400" dirty="0" smtClean="0"/>
              <a:t>Experimental BRs of electronic recombination of molecular ions 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 multiple fragments (only ~5% methanol, </a:t>
            </a:r>
            <a:r>
              <a:rPr lang="en-GB" sz="2400" dirty="0" err="1" smtClean="0">
                <a:sym typeface="Symbol"/>
              </a:rPr>
              <a:t>dimethyl</a:t>
            </a:r>
            <a:r>
              <a:rPr lang="en-GB" sz="2400" dirty="0" smtClean="0">
                <a:sym typeface="Symbol"/>
              </a:rPr>
              <a:t> ether)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</a:t>
            </a:r>
            <a:r>
              <a:rPr lang="en-GB" sz="1800" dirty="0" smtClean="0">
                <a:sym typeface="Symbol"/>
              </a:rPr>
              <a:t>(Geppert et al. 2006, </a:t>
            </a:r>
            <a:r>
              <a:rPr lang="en-GB" sz="1800" dirty="0" err="1" smtClean="0">
                <a:sym typeface="Symbol"/>
              </a:rPr>
              <a:t>Hamberg</a:t>
            </a:r>
            <a:r>
              <a:rPr lang="en-GB" sz="1800" dirty="0" smtClean="0">
                <a:sym typeface="Symbol"/>
              </a:rPr>
              <a:t> et al. In prep.)</a:t>
            </a:r>
          </a:p>
          <a:p>
            <a:pPr lvl="1">
              <a:buNone/>
            </a:pPr>
            <a:endParaRPr lang="en-GB" sz="1600" dirty="0" smtClean="0">
              <a:sym typeface="Symbol"/>
            </a:endParaRPr>
          </a:p>
          <a:p>
            <a:r>
              <a:rPr lang="en-GB" sz="2400" dirty="0" smtClean="0"/>
              <a:t>NB: Ion-molecule chemistry of large molecular ions is largely unexplored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Observational: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500" dirty="0" smtClean="0"/>
              <a:t>Infall time-scales too short for gas-phase rates ≲10</a:t>
            </a:r>
            <a:r>
              <a:rPr lang="en-GB" sz="2500" baseline="30000" dirty="0" smtClean="0"/>
              <a:t>4</a:t>
            </a:r>
            <a:r>
              <a:rPr lang="en-GB" sz="2500" dirty="0" smtClean="0"/>
              <a:t> yr</a:t>
            </a:r>
          </a:p>
          <a:p>
            <a:pPr>
              <a:buNone/>
            </a:pPr>
            <a:r>
              <a:rPr lang="en-GB" sz="1800" dirty="0" smtClean="0">
                <a:sym typeface="Symbol"/>
              </a:rPr>
              <a:t>	(</a:t>
            </a:r>
            <a:r>
              <a:rPr lang="en-GB" sz="1800" dirty="0" err="1" smtClean="0">
                <a:sym typeface="Symbol"/>
              </a:rPr>
              <a:t>Schoier</a:t>
            </a:r>
            <a:r>
              <a:rPr lang="en-GB" sz="1800" dirty="0" smtClean="0">
                <a:sym typeface="Symbol"/>
              </a:rPr>
              <a:t> et al. 2002, Bottinelli et al. 2004. Also </a:t>
            </a:r>
            <a:r>
              <a:rPr lang="en-GB" sz="1800" dirty="0" err="1" smtClean="0">
                <a:sym typeface="Symbol"/>
              </a:rPr>
              <a:t>Aikawa</a:t>
            </a:r>
            <a:r>
              <a:rPr lang="en-GB" sz="1800" dirty="0" smtClean="0">
                <a:sym typeface="Symbol"/>
              </a:rPr>
              <a:t> et al. 2008)</a:t>
            </a:r>
          </a:p>
          <a:p>
            <a:endParaRPr lang="en-GB" sz="1900" dirty="0" smtClean="0">
              <a:sym typeface="Symbol"/>
            </a:endParaRPr>
          </a:p>
          <a:p>
            <a:r>
              <a:rPr lang="en-GB" sz="2400" dirty="0" smtClean="0">
                <a:sym typeface="Symbol"/>
              </a:rPr>
              <a:t>L1157 chemistry: &lt;2000 yr at T&gt;100 K</a:t>
            </a:r>
          </a:p>
          <a:p>
            <a:pPr marL="109728" indent="0">
              <a:buNone/>
            </a:pPr>
            <a:r>
              <a:rPr lang="en-GB" sz="1900" dirty="0">
                <a:sym typeface="Symbol"/>
              </a:rPr>
              <a:t>	</a:t>
            </a:r>
            <a:r>
              <a:rPr lang="en-GB" sz="1900" dirty="0" smtClean="0">
                <a:sym typeface="Symbol"/>
              </a:rPr>
              <a:t>(</a:t>
            </a:r>
            <a:r>
              <a:rPr lang="en-GB" sz="1900" dirty="0" err="1" smtClean="0">
                <a:sym typeface="Symbol"/>
              </a:rPr>
              <a:t>Arce</a:t>
            </a:r>
            <a:r>
              <a:rPr lang="en-GB" sz="1900" dirty="0" smtClean="0">
                <a:sym typeface="Symbol"/>
              </a:rPr>
              <a:t> et al. 2008)</a:t>
            </a:r>
          </a:p>
          <a:p>
            <a:pPr>
              <a:buNone/>
            </a:pPr>
            <a:endParaRPr lang="en-GB" sz="1800" dirty="0" smtClean="0">
              <a:sym typeface="Symbol"/>
            </a:endParaRPr>
          </a:p>
          <a:p>
            <a:endParaRPr lang="en-GB" sz="2800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What’s up with gas-phase chemistry?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393561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000" dirty="0" err="1" smtClean="0"/>
              <a:t>Viti</a:t>
            </a:r>
            <a:r>
              <a:rPr lang="en-GB" sz="2000" dirty="0" smtClean="0"/>
              <a:t> et al. (2004)</a:t>
            </a:r>
          </a:p>
          <a:p>
            <a:pPr>
              <a:spcAft>
                <a:spcPts val="1200"/>
              </a:spcAft>
              <a:buNone/>
            </a:pPr>
            <a:r>
              <a:rPr lang="en-GB" sz="2000" dirty="0" smtClean="0"/>
              <a:t>	 </a:t>
            </a:r>
            <a:r>
              <a:rPr lang="en-GB" sz="2000" dirty="0" smtClean="0">
                <a:sym typeface="Symbol"/>
              </a:rPr>
              <a:t> </a:t>
            </a:r>
            <a:r>
              <a:rPr lang="en-GB" sz="2000" dirty="0" smtClean="0"/>
              <a:t>considered warm-up phase</a:t>
            </a:r>
          </a:p>
          <a:p>
            <a:pPr>
              <a:buNone/>
            </a:pPr>
            <a:r>
              <a:rPr lang="en-GB" sz="2000" dirty="0" smtClean="0"/>
              <a:t>	</a:t>
            </a:r>
            <a:r>
              <a:rPr lang="en-GB" sz="2000" dirty="0" smtClean="0">
                <a:sym typeface="Symbol"/>
              </a:rPr>
              <a:t> differential desorption of complex 				species as per </a:t>
            </a:r>
            <a:r>
              <a:rPr lang="en-GB" sz="2000" dirty="0" err="1" smtClean="0">
                <a:sym typeface="Symbol"/>
              </a:rPr>
              <a:t>Collings</a:t>
            </a:r>
            <a:r>
              <a:rPr lang="en-GB" sz="2000" dirty="0" smtClean="0">
                <a:sym typeface="Symbol"/>
              </a:rPr>
              <a:t> et al. (2004)</a:t>
            </a:r>
          </a:p>
          <a:p>
            <a:pPr>
              <a:buNone/>
            </a:pPr>
            <a:endParaRPr lang="en-GB" sz="2000" dirty="0" smtClean="0">
              <a:sym typeface="Symbol"/>
            </a:endParaRPr>
          </a:p>
          <a:p>
            <a:r>
              <a:rPr lang="en-GB" sz="2000" dirty="0" smtClean="0">
                <a:sym typeface="Symbol"/>
              </a:rPr>
              <a:t>Model: Timescales governed by </a:t>
            </a:r>
          </a:p>
          <a:p>
            <a:pPr>
              <a:buNone/>
            </a:pPr>
            <a:r>
              <a:rPr lang="en-GB" sz="2000" dirty="0" smtClean="0">
                <a:sym typeface="Symbol"/>
              </a:rPr>
              <a:t>	</a:t>
            </a:r>
            <a:r>
              <a:rPr lang="en-GB" sz="2000" dirty="0" err="1" smtClean="0">
                <a:sym typeface="Symbol"/>
              </a:rPr>
              <a:t>protostellar</a:t>
            </a:r>
            <a:r>
              <a:rPr lang="en-GB" sz="2000" dirty="0" smtClean="0">
                <a:sym typeface="Symbol"/>
              </a:rPr>
              <a:t> switch-on timescale</a:t>
            </a:r>
          </a:p>
          <a:p>
            <a:pPr>
              <a:buNone/>
            </a:pPr>
            <a:endParaRPr lang="en-GB" sz="2000" dirty="0" smtClean="0">
              <a:sym typeface="Symbol"/>
            </a:endParaRPr>
          </a:p>
          <a:p>
            <a:pPr>
              <a:spcAft>
                <a:spcPts val="1200"/>
              </a:spcAft>
              <a:buNone/>
            </a:pPr>
            <a:endParaRPr lang="en-GB" sz="2000" dirty="0" smtClean="0">
              <a:sym typeface="Symbol"/>
            </a:endParaRPr>
          </a:p>
          <a:p>
            <a:pPr>
              <a:buNone/>
            </a:pPr>
            <a:endParaRPr lang="en-GB" dirty="0" smtClean="0">
              <a:sym typeface="Symbol"/>
            </a:endParaRPr>
          </a:p>
          <a:p>
            <a:pPr>
              <a:buNone/>
            </a:pPr>
            <a:endParaRPr lang="en-GB" dirty="0" smtClean="0">
              <a:sym typeface="Symbol"/>
            </a:endParaRPr>
          </a:p>
          <a:p>
            <a:pPr>
              <a:buNone/>
            </a:pPr>
            <a:endParaRPr lang="en-GB" dirty="0" smtClean="0">
              <a:sym typeface="Symbo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en-GB" sz="3200" dirty="0" smtClean="0"/>
              <a:t>Warm-up models of </a:t>
            </a:r>
            <a:br>
              <a:rPr lang="en-GB" sz="3200" dirty="0" smtClean="0"/>
            </a:br>
            <a:r>
              <a:rPr lang="en-GB" sz="3200" dirty="0" smtClean="0"/>
              <a:t>hot-core chemistry</a:t>
            </a:r>
            <a:endParaRPr lang="en-GB" sz="3200" dirty="0"/>
          </a:p>
        </p:txBody>
      </p:sp>
      <p:pic>
        <p:nvPicPr>
          <p:cNvPr id="4" name="Picture 3" descr="collings.jpg"/>
          <p:cNvPicPr>
            <a:picLocks noChangeAspect="1"/>
          </p:cNvPicPr>
          <p:nvPr/>
        </p:nvPicPr>
        <p:blipFill>
          <a:blip r:embed="rId2" cstate="print"/>
          <a:srcRect l="55897" t="12500" r="8720" b="17708"/>
          <a:stretch>
            <a:fillRect/>
          </a:stretch>
        </p:blipFill>
        <p:spPr>
          <a:xfrm>
            <a:off x="6143636" y="0"/>
            <a:ext cx="2428892" cy="6643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58772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Collings</a:t>
            </a:r>
            <a:r>
              <a:rPr lang="en-GB" dirty="0" smtClean="0"/>
              <a:t> et al., 2004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Viti</a:t>
            </a:r>
            <a:r>
              <a:rPr lang="en-GB" dirty="0" smtClean="0"/>
              <a:t>, </a:t>
            </a:r>
            <a:r>
              <a:rPr lang="en-GB" dirty="0" err="1" smtClean="0"/>
              <a:t>Collings</a:t>
            </a:r>
            <a:r>
              <a:rPr lang="en-GB" dirty="0" smtClean="0"/>
              <a:t>, et al.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51920" y="1628800"/>
            <a:ext cx="5184576" cy="3960440"/>
            <a:chOff x="6660232" y="2103120"/>
            <a:chExt cx="4392488" cy="320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7" t="40109" r="50000" b="37993"/>
            <a:stretch/>
          </p:blipFill>
          <p:spPr>
            <a:xfrm>
              <a:off x="6660232" y="2103120"/>
              <a:ext cx="4392488" cy="3200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72400" y="4449133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002060"/>
                  </a:solidFill>
                </a:rPr>
                <a:t>Viti</a:t>
              </a:r>
              <a:r>
                <a:rPr lang="en-GB" dirty="0" smtClean="0">
                  <a:solidFill>
                    <a:srgbClr val="002060"/>
                  </a:solidFill>
                </a:rPr>
                <a:t> et al., 2004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72816"/>
            <a:ext cx="3888432" cy="423447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‘Jumpy’ chemistry</a:t>
            </a:r>
          </a:p>
          <a:p>
            <a:endParaRPr lang="en-GB" sz="2000" dirty="0" smtClean="0"/>
          </a:p>
          <a:p>
            <a:r>
              <a:rPr lang="en-GB" sz="2000" dirty="0" smtClean="0"/>
              <a:t>Strong temperature dependence</a:t>
            </a:r>
          </a:p>
          <a:p>
            <a:endParaRPr lang="en-GB" sz="2000" dirty="0"/>
          </a:p>
          <a:p>
            <a:r>
              <a:rPr lang="en-GB" sz="2000" dirty="0" smtClean="0"/>
              <a:t>Only half (or less) of the story</a:t>
            </a:r>
          </a:p>
        </p:txBody>
      </p:sp>
    </p:spTree>
    <p:extLst>
      <p:ext uri="{BB962C8B-B14F-4D97-AF65-F5344CB8AC3E}">
        <p14:creationId xmlns:p14="http://schemas.microsoft.com/office/powerpoint/2010/main" val="10388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Some species ‘stick’ to grains; others not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Species-specific evaporation</a:t>
            </a:r>
          </a:p>
          <a:p>
            <a:r>
              <a:rPr lang="en-GB" sz="2000" dirty="0" smtClean="0"/>
              <a:t>Structural changes within the ice</a:t>
            </a:r>
            <a:r>
              <a:rPr lang="en-US" sz="2000" dirty="0" smtClean="0"/>
              <a:t> </a:t>
            </a: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ym typeface="Symbol"/>
              </a:rPr>
              <a:t>	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affects evaporation</a:t>
            </a:r>
            <a:r>
              <a:rPr lang="en-GB" sz="2000" dirty="0" smtClean="0"/>
              <a:t>, penetration of reactants into ice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Changing mobility of reactants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Perhaps some effect on barrier-mediated reactions (with low barriers)</a:t>
            </a:r>
          </a:p>
          <a:p>
            <a:pPr>
              <a:spcAft>
                <a:spcPts val="600"/>
              </a:spcAft>
            </a:pPr>
            <a:endParaRPr lang="en-GB" sz="2000" dirty="0" smtClean="0"/>
          </a:p>
          <a:p>
            <a:pPr>
              <a:spcAft>
                <a:spcPts val="600"/>
              </a:spcAft>
            </a:pPr>
            <a:r>
              <a:rPr lang="en-GB" sz="2000" dirty="0" smtClean="0"/>
              <a:t>Understanding how temperature changes as star-formation occurs is very important!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>
                <a:sym typeface="Symbol"/>
              </a:rPr>
              <a:t>Garrod &amp; Herbst (2006) – considered warm-up phase to increase mobility of large, molecular surface radicals.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ym typeface="Symbol"/>
              </a:rPr>
              <a:t>Full gas-grain code, plus:</a:t>
            </a:r>
          </a:p>
          <a:p>
            <a:pPr>
              <a:spcAft>
                <a:spcPts val="1200"/>
              </a:spcAft>
              <a:buNone/>
            </a:pPr>
            <a:r>
              <a:rPr lang="en-GB" sz="2000" dirty="0" smtClean="0">
                <a:sym typeface="Symbol"/>
              </a:rPr>
              <a:t>		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 + 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  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OCH</a:t>
            </a:r>
            <a:r>
              <a:rPr lang="en-GB" sz="2000" baseline="-25000" dirty="0" smtClean="0">
                <a:sym typeface="Symbol"/>
              </a:rPr>
              <a:t>3</a:t>
            </a:r>
            <a:endParaRPr lang="en-GB" sz="2000" dirty="0" smtClean="0">
              <a:sym typeface="Symbol"/>
            </a:endParaRPr>
          </a:p>
          <a:p>
            <a:pPr>
              <a:spcAft>
                <a:spcPts val="1200"/>
              </a:spcAft>
              <a:buNone/>
            </a:pPr>
            <a:r>
              <a:rPr lang="en-GB" sz="2000" dirty="0" smtClean="0">
                <a:sym typeface="Symbol"/>
              </a:rPr>
              <a:t>		HCO + 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  HCOOCH</a:t>
            </a:r>
            <a:r>
              <a:rPr lang="en-GB" sz="2000" baseline="-25000" dirty="0" smtClean="0">
                <a:sym typeface="Symbol"/>
              </a:rPr>
              <a:t>3</a:t>
            </a:r>
            <a:endParaRPr lang="en-GB" sz="2000" dirty="0" smtClean="0">
              <a:sym typeface="Symbol"/>
            </a:endParaRPr>
          </a:p>
          <a:p>
            <a:pPr>
              <a:spcAft>
                <a:spcPts val="1200"/>
              </a:spcAft>
              <a:buNone/>
            </a:pPr>
            <a:r>
              <a:rPr lang="en-GB" sz="2000" dirty="0" smtClean="0">
                <a:sym typeface="Symbol"/>
              </a:rPr>
              <a:t>		HCO + OH  </a:t>
            </a:r>
            <a:r>
              <a:rPr lang="en-GB" sz="2000" dirty="0" smtClean="0">
                <a:sym typeface="Symbol"/>
              </a:rPr>
              <a:t>HCOOH</a:t>
            </a:r>
          </a:p>
          <a:p>
            <a:pPr>
              <a:spcAft>
                <a:spcPts val="1200"/>
              </a:spcAft>
              <a:buNone/>
            </a:pPr>
            <a:r>
              <a:rPr lang="en-GB" sz="2000" dirty="0">
                <a:sym typeface="Symbol"/>
              </a:rPr>
              <a:t>	</a:t>
            </a:r>
            <a:r>
              <a:rPr lang="en-GB" sz="2000" dirty="0" smtClean="0">
                <a:sym typeface="Symbol"/>
              </a:rPr>
              <a:t>		(as per Allen &amp; Robinson, 1977)</a:t>
            </a:r>
            <a:endParaRPr lang="en-GB" sz="2000" dirty="0" smtClean="0">
              <a:sym typeface="Symbol"/>
            </a:endParaRPr>
          </a:p>
          <a:p>
            <a:pPr>
              <a:spcAft>
                <a:spcPts val="1200"/>
              </a:spcAft>
              <a:buNone/>
            </a:pPr>
            <a:r>
              <a:rPr lang="en-GB" sz="2000" dirty="0" smtClean="0">
                <a:sym typeface="Symbol"/>
              </a:rPr>
              <a:t>		 successful formation of DME, </a:t>
            </a:r>
            <a:r>
              <a:rPr lang="en-GB" sz="2000" dirty="0" err="1" smtClean="0">
                <a:sym typeface="Symbol"/>
              </a:rPr>
              <a:t>MeF</a:t>
            </a:r>
            <a:r>
              <a:rPr lang="en-GB" sz="2000" dirty="0" smtClean="0">
                <a:sym typeface="Symbol"/>
              </a:rPr>
              <a:t>, HCOOH</a:t>
            </a:r>
          </a:p>
          <a:p>
            <a:pPr>
              <a:spcAft>
                <a:spcPts val="600"/>
              </a:spcAft>
              <a:buNone/>
            </a:pPr>
            <a:r>
              <a:rPr lang="en-GB" sz="2000" dirty="0" smtClean="0">
                <a:sym typeface="Symbol"/>
              </a:rPr>
              <a:t>		 radicals produced mainly by 					</a:t>
            </a:r>
            <a:r>
              <a:rPr lang="en-GB" sz="2000" b="1" dirty="0" smtClean="0">
                <a:sym typeface="Symbol"/>
              </a:rPr>
              <a:t>cosmic-ray induced photodissociation of ices</a:t>
            </a:r>
            <a:endParaRPr lang="en-GB" sz="2000" dirty="0" smtClean="0">
              <a:sym typeface="Symbol"/>
            </a:endParaRPr>
          </a:p>
          <a:p>
            <a:pPr>
              <a:spcAft>
                <a:spcPts val="1200"/>
              </a:spcAft>
              <a:buNone/>
            </a:pPr>
            <a:r>
              <a:rPr lang="en-GB" sz="2000" dirty="0" smtClean="0">
                <a:sym typeface="Symbol"/>
              </a:rPr>
              <a:t>		 some hydrogenation of CO, H</a:t>
            </a:r>
            <a:r>
              <a:rPr lang="en-GB" sz="2000" baseline="-25000" dirty="0" smtClean="0">
                <a:sym typeface="Symbol"/>
              </a:rPr>
              <a:t>2</a:t>
            </a:r>
            <a:r>
              <a:rPr lang="en-GB" sz="2000" dirty="0" smtClean="0">
                <a:sym typeface="Symbol"/>
              </a:rPr>
              <a:t>CO</a:t>
            </a:r>
          </a:p>
          <a:p>
            <a:pPr>
              <a:buNone/>
            </a:pPr>
            <a:endParaRPr lang="en-GB" dirty="0" smtClean="0">
              <a:sym typeface="Symbol"/>
            </a:endParaRPr>
          </a:p>
          <a:p>
            <a:pPr>
              <a:buNone/>
            </a:pPr>
            <a:endParaRPr lang="en-GB" dirty="0" smtClean="0">
              <a:sym typeface="Symbol"/>
            </a:endParaRPr>
          </a:p>
          <a:p>
            <a:pPr>
              <a:buNone/>
            </a:pPr>
            <a:endParaRPr lang="en-GB" dirty="0" smtClean="0">
              <a:sym typeface="Symbo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Warm-up models of hot-core chemistry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en-GB" sz="3200" dirty="0" smtClean="0"/>
              <a:t>Step function vs. Warm-up</a:t>
            </a:r>
            <a:endParaRPr lang="en-GB" sz="32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500098" y="3714752"/>
            <a:ext cx="342902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71538" y="5214950"/>
            <a:ext cx="64294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1538" y="4786322"/>
            <a:ext cx="321471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071802" y="3571876"/>
            <a:ext cx="242889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720" y="464344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~10 K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43768" y="221455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&gt;100 K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 rot="5400000">
            <a:off x="-65399" y="27442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715140" y="52863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286248" y="2357430"/>
            <a:ext cx="28575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857620" y="2143116"/>
            <a:ext cx="5643602" cy="6929486"/>
            <a:chOff x="3857620" y="2143116"/>
            <a:chExt cx="5643602" cy="6929486"/>
          </a:xfrm>
        </p:grpSpPr>
        <p:sp>
          <p:nvSpPr>
            <p:cNvPr id="24" name="Rectangle 23"/>
            <p:cNvSpPr/>
            <p:nvPr/>
          </p:nvSpPr>
          <p:spPr>
            <a:xfrm>
              <a:off x="4000496" y="2143116"/>
              <a:ext cx="3143272" cy="2714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Arc 24"/>
            <p:cNvSpPr/>
            <p:nvPr/>
          </p:nvSpPr>
          <p:spPr>
            <a:xfrm flipH="1">
              <a:off x="3857620" y="2357430"/>
              <a:ext cx="5643602" cy="6715172"/>
            </a:xfrm>
            <a:prstGeom prst="arc">
              <a:avLst>
                <a:gd name="adj1" fmla="val 16200776"/>
                <a:gd name="adj2" fmla="val 20451475"/>
              </a:avLst>
            </a:prstGeom>
            <a:noFill/>
            <a:ln w="25400">
              <a:solidFill>
                <a:srgbClr val="FF0000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57290" y="1071546"/>
            <a:ext cx="6858048" cy="3286148"/>
            <a:chOff x="1357290" y="1071546"/>
            <a:chExt cx="6858048" cy="3286148"/>
          </a:xfrm>
        </p:grpSpPr>
        <p:grpSp>
          <p:nvGrpSpPr>
            <p:cNvPr id="19" name="Group 18"/>
            <p:cNvGrpSpPr/>
            <p:nvPr/>
          </p:nvGrpSpPr>
          <p:grpSpPr>
            <a:xfrm>
              <a:off x="1357290" y="1071546"/>
              <a:ext cx="6858048" cy="3286148"/>
              <a:chOff x="1357290" y="1071546"/>
              <a:chExt cx="6858048" cy="3286148"/>
            </a:xfrm>
          </p:grpSpPr>
          <p:pic>
            <p:nvPicPr>
              <p:cNvPr id="31" name="Picture 30" descr="GH06fig2.jpg"/>
              <p:cNvPicPr>
                <a:picLocks noChangeAspect="1"/>
              </p:cNvPicPr>
              <p:nvPr/>
            </p:nvPicPr>
            <p:blipFill>
              <a:blip r:embed="rId2" cstate="print"/>
              <a:srcRect l="5772" t="41667" r="5772" b="4166"/>
              <a:stretch>
                <a:fillRect/>
              </a:stretch>
            </p:blipFill>
            <p:spPr>
              <a:xfrm>
                <a:off x="1357290" y="1071546"/>
                <a:ext cx="3791710" cy="3286148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286380" y="1285860"/>
                <a:ext cx="2928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Garrod &amp; Herbst (2006)</a:t>
                </a:r>
                <a:endParaRPr lang="en-GB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5000628" y="2214554"/>
              <a:ext cx="500066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57950" y="1214446"/>
            <a:ext cx="2000264" cy="9286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>
              <a:rot lat="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57950" y="2214554"/>
            <a:ext cx="2000264" cy="9286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>
              <a:rot lat="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357950" y="3214710"/>
            <a:ext cx="2000264" cy="9286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>
              <a:rot lat="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357950" y="5214974"/>
            <a:ext cx="2000264" cy="9286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>
              <a:rot lat="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8215370" cy="135729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Surface-production scheme</a:t>
            </a:r>
            <a:endParaRPr lang="en-GB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6000792" cy="5072098"/>
          </a:xfrm>
        </p:spPr>
        <p:txBody>
          <a:bodyPr>
            <a:noAutofit/>
          </a:bodyPr>
          <a:lstStyle/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1) </a:t>
            </a:r>
            <a:r>
              <a:rPr lang="en-GB" sz="2000" dirty="0" smtClean="0">
                <a:solidFill>
                  <a:srgbClr val="FF0000"/>
                </a:solidFill>
              </a:rPr>
              <a:t>Ices</a:t>
            </a:r>
            <a:r>
              <a:rPr lang="en-GB" sz="2000" dirty="0" smtClean="0"/>
              <a:t>:  Formed during collapse phase. (CH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OH, CH</a:t>
            </a:r>
            <a:r>
              <a:rPr lang="en-GB" sz="2000" baseline="-25000" dirty="0" smtClean="0"/>
              <a:t>4</a:t>
            </a:r>
            <a:r>
              <a:rPr lang="en-GB" sz="2000" dirty="0" smtClean="0"/>
              <a:t>, NH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 - and 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O of course)</a:t>
            </a:r>
          </a:p>
          <a:p>
            <a:pPr marL="651510" indent="-514350">
              <a:spcAft>
                <a:spcPts val="300"/>
              </a:spcAft>
              <a:buAutoNum type="arabicParenR"/>
            </a:pPr>
            <a:endParaRPr lang="en-GB" sz="2000" i="1" dirty="0" smtClean="0"/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2) Cosmic-Ray-induced </a:t>
            </a:r>
            <a:r>
              <a:rPr lang="en-GB" sz="2000" dirty="0" smtClean="0">
                <a:solidFill>
                  <a:srgbClr val="FF0000"/>
                </a:solidFill>
              </a:rPr>
              <a:t>photodissociation</a:t>
            </a:r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			</a:t>
            </a:r>
            <a:r>
              <a:rPr lang="en-GB" sz="2000" dirty="0" smtClean="0">
                <a:sym typeface="Symbol"/>
              </a:rPr>
              <a:t> functional-group radicals</a:t>
            </a:r>
          </a:p>
          <a:p>
            <a:pPr marL="651510" indent="-514350">
              <a:spcAft>
                <a:spcPts val="300"/>
              </a:spcAft>
              <a:buNone/>
            </a:pPr>
            <a:endParaRPr lang="en-GB" sz="2000" dirty="0" smtClean="0">
              <a:sym typeface="Symbol"/>
            </a:endParaRPr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3) Gradual </a:t>
            </a:r>
            <a:r>
              <a:rPr lang="en-GB" sz="2000" dirty="0" smtClean="0">
                <a:solidFill>
                  <a:srgbClr val="FF0000"/>
                </a:solidFill>
              </a:rPr>
              <a:t>warm-up </a:t>
            </a:r>
            <a:r>
              <a:rPr lang="en-GB" sz="2000" dirty="0" smtClean="0"/>
              <a:t>of hot core (10 - 200K)</a:t>
            </a:r>
          </a:p>
          <a:p>
            <a:pPr marL="651510" indent="-514350">
              <a:spcAft>
                <a:spcPts val="300"/>
              </a:spcAft>
              <a:buAutoNum type="arabicParenR" startAt="3"/>
            </a:pPr>
            <a:endParaRPr lang="en-GB" sz="2000" dirty="0" smtClean="0"/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4) Increased </a:t>
            </a:r>
            <a:r>
              <a:rPr lang="en-GB" sz="2000" dirty="0" smtClean="0">
                <a:solidFill>
                  <a:srgbClr val="FF0000"/>
                </a:solidFill>
              </a:rPr>
              <a:t>mobility</a:t>
            </a:r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			</a:t>
            </a:r>
            <a:r>
              <a:rPr lang="en-GB" sz="2000" dirty="0" smtClean="0">
                <a:sym typeface="Symbol"/>
              </a:rPr>
              <a:t> </a:t>
            </a:r>
            <a:r>
              <a:rPr lang="en-GB" sz="2000" dirty="0" smtClean="0"/>
              <a:t>addition of radicals</a:t>
            </a:r>
          </a:p>
          <a:p>
            <a:pPr marL="651510" indent="-514350">
              <a:spcAft>
                <a:spcPts val="300"/>
              </a:spcAft>
              <a:buNone/>
            </a:pPr>
            <a:endParaRPr lang="en-GB" sz="2000" i="1" dirty="0" smtClean="0"/>
          </a:p>
          <a:p>
            <a:pPr marL="651510" indent="-514350">
              <a:spcAft>
                <a:spcPts val="300"/>
              </a:spcAft>
              <a:buNone/>
            </a:pPr>
            <a:r>
              <a:rPr lang="en-GB" sz="2000" dirty="0" smtClean="0"/>
              <a:t>5) </a:t>
            </a:r>
            <a:r>
              <a:rPr lang="en-GB" sz="2000" dirty="0" smtClean="0">
                <a:solidFill>
                  <a:srgbClr val="FF0000"/>
                </a:solidFill>
              </a:rPr>
              <a:t>Evaporation </a:t>
            </a:r>
            <a:r>
              <a:rPr lang="en-GB" sz="2000" dirty="0" smtClean="0"/>
              <a:t>at higher temps</a:t>
            </a:r>
          </a:p>
        </p:txBody>
      </p:sp>
      <p:sp>
        <p:nvSpPr>
          <p:cNvPr id="11" name="Right Triangle 10"/>
          <p:cNvSpPr/>
          <p:nvPr/>
        </p:nvSpPr>
        <p:spPr>
          <a:xfrm>
            <a:off x="6643702" y="3429024"/>
            <a:ext cx="1428760" cy="571504"/>
          </a:xfrm>
          <a:prstGeom prst="rtTriangl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6286512" y="1857388"/>
            <a:ext cx="2143140" cy="263715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572264" y="1785950"/>
            <a:ext cx="214314" cy="214314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715140" y="1714512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429388" y="1785950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786710" y="1643074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072462" y="1785950"/>
            <a:ext cx="214314" cy="214314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929586" y="1714512"/>
            <a:ext cx="214314" cy="2143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929586" y="1571636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57"/>
          <p:cNvGrpSpPr/>
          <p:nvPr/>
        </p:nvGrpSpPr>
        <p:grpSpPr>
          <a:xfrm>
            <a:off x="7072330" y="1571636"/>
            <a:ext cx="642942" cy="428628"/>
            <a:chOff x="7072330" y="1571636"/>
            <a:chExt cx="642942" cy="428628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27" name="Oval 26"/>
            <p:cNvSpPr/>
            <p:nvPr/>
          </p:nvSpPr>
          <p:spPr>
            <a:xfrm>
              <a:off x="7143768" y="1643074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7500958" y="1714512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7358082" y="1785950"/>
              <a:ext cx="214314" cy="214314"/>
            </a:xfrm>
            <a:prstGeom prst="ellipse">
              <a:avLst/>
            </a:prstGeom>
            <a:solidFill>
              <a:srgbClr val="FF0000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7215206" y="1714512"/>
              <a:ext cx="214314" cy="2143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7072330" y="1785950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215206" y="157163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Oval 46"/>
          <p:cNvSpPr/>
          <p:nvPr/>
        </p:nvSpPr>
        <p:spPr>
          <a:xfrm>
            <a:off x="6715140" y="2714620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6286512" y="2857520"/>
            <a:ext cx="2143140" cy="263715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6357950" y="2857496"/>
            <a:ext cx="285752" cy="6985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7000892" y="2214578"/>
            <a:ext cx="571504" cy="642918"/>
            <a:chOff x="7000892" y="2214578"/>
            <a:chExt cx="571504" cy="642918"/>
          </a:xfrm>
        </p:grpSpPr>
        <p:cxnSp>
          <p:nvCxnSpPr>
            <p:cNvPr id="56" name="Straight Arrow Connector 55"/>
            <p:cNvCxnSpPr/>
            <p:nvPr/>
          </p:nvCxnSpPr>
          <p:spPr>
            <a:xfrm rot="5400000">
              <a:off x="6894529" y="2606669"/>
              <a:ext cx="500066" cy="1588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000892" y="2214578"/>
              <a:ext cx="57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 smtClean="0"/>
                <a:t> h</a:t>
              </a:r>
              <a:r>
                <a:rPr lang="en-GB" sz="1600" dirty="0" smtClean="0">
                  <a:sym typeface="Symbol"/>
                </a:rPr>
                <a:t></a:t>
              </a:r>
              <a:endParaRPr lang="en-GB" sz="1600" i="1" dirty="0"/>
            </a:p>
          </p:txBody>
        </p:sp>
      </p:grpSp>
      <p:grpSp>
        <p:nvGrpSpPr>
          <p:cNvPr id="10" name="Group 58"/>
          <p:cNvGrpSpPr/>
          <p:nvPr/>
        </p:nvGrpSpPr>
        <p:grpSpPr>
          <a:xfrm>
            <a:off x="6286512" y="4214842"/>
            <a:ext cx="2143140" cy="928694"/>
            <a:chOff x="6286512" y="4214842"/>
            <a:chExt cx="2143140" cy="928694"/>
          </a:xfrm>
        </p:grpSpPr>
        <p:sp>
          <p:nvSpPr>
            <p:cNvPr id="7" name="Rectangle 6"/>
            <p:cNvSpPr/>
            <p:nvPr/>
          </p:nvSpPr>
          <p:spPr>
            <a:xfrm>
              <a:off x="6357950" y="4214842"/>
              <a:ext cx="2000264" cy="92869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scene3d>
              <a:camera prst="orthographicFront">
                <a:rot lat="6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6786578" y="4572032"/>
              <a:ext cx="428628" cy="357190"/>
            </a:xfrm>
            <a:custGeom>
              <a:avLst/>
              <a:gdLst>
                <a:gd name="connsiteX0" fmla="*/ 0 w 372139"/>
                <a:gd name="connsiteY0" fmla="*/ 150627 h 150627"/>
                <a:gd name="connsiteX1" fmla="*/ 191386 w 372139"/>
                <a:gd name="connsiteY1" fmla="*/ 1772 h 150627"/>
                <a:gd name="connsiteX2" fmla="*/ 372139 w 372139"/>
                <a:gd name="connsiteY2" fmla="*/ 139995 h 1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139" h="150627">
                  <a:moveTo>
                    <a:pt x="0" y="150627"/>
                  </a:moveTo>
                  <a:cubicBezTo>
                    <a:pt x="64681" y="77085"/>
                    <a:pt x="129363" y="3544"/>
                    <a:pt x="191386" y="1772"/>
                  </a:cubicBezTo>
                  <a:cubicBezTo>
                    <a:pt x="253409" y="0"/>
                    <a:pt x="313660" y="131135"/>
                    <a:pt x="372139" y="139995"/>
                  </a:cubicBezTo>
                </a:path>
              </a:pathLst>
            </a:custGeom>
            <a:ln w="25400">
              <a:solidFill>
                <a:schemeClr val="tx1"/>
              </a:solidFill>
              <a:headEnd type="arrow"/>
              <a:tailEnd type="none"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286512" y="4857784"/>
              <a:ext cx="2143140" cy="263715"/>
            </a:xfrm>
            <a:custGeom>
              <a:avLst/>
              <a:gdLst>
                <a:gd name="connsiteX0" fmla="*/ 783265 w 4958316"/>
                <a:gd name="connsiteY0" fmla="*/ 352646 h 574159"/>
                <a:gd name="connsiteX1" fmla="*/ 1261730 w 4958316"/>
                <a:gd name="connsiteY1" fmla="*/ 139995 h 574159"/>
                <a:gd name="connsiteX2" fmla="*/ 1867786 w 4958316"/>
                <a:gd name="connsiteY2" fmla="*/ 182526 h 574159"/>
                <a:gd name="connsiteX3" fmla="*/ 2303720 w 4958316"/>
                <a:gd name="connsiteY3" fmla="*/ 171893 h 574159"/>
                <a:gd name="connsiteX4" fmla="*/ 2835348 w 4958316"/>
                <a:gd name="connsiteY4" fmla="*/ 288851 h 574159"/>
                <a:gd name="connsiteX5" fmla="*/ 3409506 w 4958316"/>
                <a:gd name="connsiteY5" fmla="*/ 12405 h 574159"/>
                <a:gd name="connsiteX6" fmla="*/ 3973032 w 4958316"/>
                <a:gd name="connsiteY6" fmla="*/ 214423 h 574159"/>
                <a:gd name="connsiteX7" fmla="*/ 4217581 w 4958316"/>
                <a:gd name="connsiteY7" fmla="*/ 203791 h 574159"/>
                <a:gd name="connsiteX8" fmla="*/ 4334539 w 4958316"/>
                <a:gd name="connsiteY8" fmla="*/ 320749 h 574159"/>
                <a:gd name="connsiteX9" fmla="*/ 4334539 w 4958316"/>
                <a:gd name="connsiteY9" fmla="*/ 533400 h 574159"/>
                <a:gd name="connsiteX10" fmla="*/ 591879 w 4958316"/>
                <a:gd name="connsiteY10" fmla="*/ 544033 h 574159"/>
                <a:gd name="connsiteX11" fmla="*/ 783265 w 4958316"/>
                <a:gd name="connsiteY11" fmla="*/ 352646 h 574159"/>
                <a:gd name="connsiteX0" fmla="*/ 783265 w 4958316"/>
                <a:gd name="connsiteY0" fmla="*/ 352646 h 574159"/>
                <a:gd name="connsiteX1" fmla="*/ 1261730 w 4958316"/>
                <a:gd name="connsiteY1" fmla="*/ 139995 h 574159"/>
                <a:gd name="connsiteX2" fmla="*/ 1867787 w 4958316"/>
                <a:gd name="connsiteY2" fmla="*/ 182527 h 574159"/>
                <a:gd name="connsiteX3" fmla="*/ 2303720 w 4958316"/>
                <a:gd name="connsiteY3" fmla="*/ 171893 h 574159"/>
                <a:gd name="connsiteX4" fmla="*/ 2835348 w 4958316"/>
                <a:gd name="connsiteY4" fmla="*/ 288851 h 574159"/>
                <a:gd name="connsiteX5" fmla="*/ 3409506 w 4958316"/>
                <a:gd name="connsiteY5" fmla="*/ 12405 h 574159"/>
                <a:gd name="connsiteX6" fmla="*/ 3973032 w 4958316"/>
                <a:gd name="connsiteY6" fmla="*/ 214423 h 574159"/>
                <a:gd name="connsiteX7" fmla="*/ 4217581 w 4958316"/>
                <a:gd name="connsiteY7" fmla="*/ 203791 h 574159"/>
                <a:gd name="connsiteX8" fmla="*/ 4334539 w 4958316"/>
                <a:gd name="connsiteY8" fmla="*/ 320749 h 574159"/>
                <a:gd name="connsiteX9" fmla="*/ 4334539 w 4958316"/>
                <a:gd name="connsiteY9" fmla="*/ 533400 h 574159"/>
                <a:gd name="connsiteX10" fmla="*/ 591879 w 4958316"/>
                <a:gd name="connsiteY10" fmla="*/ 544033 h 574159"/>
                <a:gd name="connsiteX11" fmla="*/ 783265 w 4958316"/>
                <a:gd name="connsiteY11" fmla="*/ 352646 h 574159"/>
                <a:gd name="connsiteX0" fmla="*/ 783265 w 4958316"/>
                <a:gd name="connsiteY0" fmla="*/ 352646 h 574159"/>
                <a:gd name="connsiteX1" fmla="*/ 1261730 w 4958316"/>
                <a:gd name="connsiteY1" fmla="*/ 139995 h 574159"/>
                <a:gd name="connsiteX2" fmla="*/ 1867787 w 4958316"/>
                <a:gd name="connsiteY2" fmla="*/ 182527 h 574159"/>
                <a:gd name="connsiteX3" fmla="*/ 1880400 w 4958316"/>
                <a:gd name="connsiteY3" fmla="*/ 304306 h 574159"/>
                <a:gd name="connsiteX4" fmla="*/ 2303720 w 4958316"/>
                <a:gd name="connsiteY4" fmla="*/ 171893 h 574159"/>
                <a:gd name="connsiteX5" fmla="*/ 2835348 w 4958316"/>
                <a:gd name="connsiteY5" fmla="*/ 288851 h 574159"/>
                <a:gd name="connsiteX6" fmla="*/ 3409506 w 4958316"/>
                <a:gd name="connsiteY6" fmla="*/ 12405 h 574159"/>
                <a:gd name="connsiteX7" fmla="*/ 3973032 w 4958316"/>
                <a:gd name="connsiteY7" fmla="*/ 214423 h 574159"/>
                <a:gd name="connsiteX8" fmla="*/ 4217581 w 4958316"/>
                <a:gd name="connsiteY8" fmla="*/ 203791 h 574159"/>
                <a:gd name="connsiteX9" fmla="*/ 4334539 w 4958316"/>
                <a:gd name="connsiteY9" fmla="*/ 320749 h 574159"/>
                <a:gd name="connsiteX10" fmla="*/ 4334539 w 4958316"/>
                <a:gd name="connsiteY10" fmla="*/ 533400 h 574159"/>
                <a:gd name="connsiteX11" fmla="*/ 591879 w 4958316"/>
                <a:gd name="connsiteY11" fmla="*/ 544033 h 574159"/>
                <a:gd name="connsiteX12" fmla="*/ 783265 w 4958316"/>
                <a:gd name="connsiteY12" fmla="*/ 352646 h 574159"/>
                <a:gd name="connsiteX0" fmla="*/ 783265 w 4958316"/>
                <a:gd name="connsiteY0" fmla="*/ 352646 h 574159"/>
                <a:gd name="connsiteX1" fmla="*/ 1261730 w 4958316"/>
                <a:gd name="connsiteY1" fmla="*/ 139995 h 574159"/>
                <a:gd name="connsiteX2" fmla="*/ 1669410 w 4958316"/>
                <a:gd name="connsiteY2" fmla="*/ 182527 h 574159"/>
                <a:gd name="connsiteX3" fmla="*/ 1880400 w 4958316"/>
                <a:gd name="connsiteY3" fmla="*/ 304306 h 574159"/>
                <a:gd name="connsiteX4" fmla="*/ 2303720 w 4958316"/>
                <a:gd name="connsiteY4" fmla="*/ 171893 h 574159"/>
                <a:gd name="connsiteX5" fmla="*/ 2835348 w 4958316"/>
                <a:gd name="connsiteY5" fmla="*/ 288851 h 574159"/>
                <a:gd name="connsiteX6" fmla="*/ 3409506 w 4958316"/>
                <a:gd name="connsiteY6" fmla="*/ 12405 h 574159"/>
                <a:gd name="connsiteX7" fmla="*/ 3973032 w 4958316"/>
                <a:gd name="connsiteY7" fmla="*/ 214423 h 574159"/>
                <a:gd name="connsiteX8" fmla="*/ 4217581 w 4958316"/>
                <a:gd name="connsiteY8" fmla="*/ 203791 h 574159"/>
                <a:gd name="connsiteX9" fmla="*/ 4334539 w 4958316"/>
                <a:gd name="connsiteY9" fmla="*/ 320749 h 574159"/>
                <a:gd name="connsiteX10" fmla="*/ 4334539 w 4958316"/>
                <a:gd name="connsiteY10" fmla="*/ 533400 h 574159"/>
                <a:gd name="connsiteX11" fmla="*/ 591879 w 4958316"/>
                <a:gd name="connsiteY11" fmla="*/ 544033 h 574159"/>
                <a:gd name="connsiteX12" fmla="*/ 783265 w 4958316"/>
                <a:gd name="connsiteY12" fmla="*/ 352646 h 57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58316" h="574159">
                  <a:moveTo>
                    <a:pt x="783265" y="352646"/>
                  </a:moveTo>
                  <a:cubicBezTo>
                    <a:pt x="894907" y="285306"/>
                    <a:pt x="1114039" y="168348"/>
                    <a:pt x="1261730" y="139995"/>
                  </a:cubicBezTo>
                  <a:cubicBezTo>
                    <a:pt x="1409421" y="111642"/>
                    <a:pt x="1566298" y="155142"/>
                    <a:pt x="1669410" y="182527"/>
                  </a:cubicBezTo>
                  <a:cubicBezTo>
                    <a:pt x="1772522" y="209912"/>
                    <a:pt x="1774682" y="306078"/>
                    <a:pt x="1880400" y="304306"/>
                  </a:cubicBezTo>
                  <a:cubicBezTo>
                    <a:pt x="1986118" y="302534"/>
                    <a:pt x="2144562" y="174469"/>
                    <a:pt x="2303720" y="171893"/>
                  </a:cubicBezTo>
                  <a:cubicBezTo>
                    <a:pt x="2462878" y="169317"/>
                    <a:pt x="2651050" y="315432"/>
                    <a:pt x="2835348" y="288851"/>
                  </a:cubicBezTo>
                  <a:cubicBezTo>
                    <a:pt x="3019646" y="262270"/>
                    <a:pt x="3219892" y="24810"/>
                    <a:pt x="3409506" y="12405"/>
                  </a:cubicBezTo>
                  <a:cubicBezTo>
                    <a:pt x="3599120" y="0"/>
                    <a:pt x="3838353" y="182525"/>
                    <a:pt x="3973032" y="214423"/>
                  </a:cubicBezTo>
                  <a:cubicBezTo>
                    <a:pt x="4107711" y="246321"/>
                    <a:pt x="4157330" y="186070"/>
                    <a:pt x="4217581" y="203791"/>
                  </a:cubicBezTo>
                  <a:cubicBezTo>
                    <a:pt x="4277832" y="221512"/>
                    <a:pt x="4315046" y="265814"/>
                    <a:pt x="4334539" y="320749"/>
                  </a:cubicBezTo>
                  <a:cubicBezTo>
                    <a:pt x="4354032" y="375684"/>
                    <a:pt x="4958316" y="496186"/>
                    <a:pt x="4334539" y="533400"/>
                  </a:cubicBezTo>
                  <a:cubicBezTo>
                    <a:pt x="3710762" y="570614"/>
                    <a:pt x="1183758" y="574159"/>
                    <a:pt x="591879" y="544033"/>
                  </a:cubicBezTo>
                  <a:cubicBezTo>
                    <a:pt x="0" y="513907"/>
                    <a:pt x="671623" y="419986"/>
                    <a:pt x="783265" y="35264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7929586" y="4643470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  <a:scene3d>
              <a:camera prst="orthographicFront">
                <a:rot lat="0" lon="10800000" rev="20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8072462" y="4786346"/>
              <a:ext cx="214314" cy="214314"/>
            </a:xfrm>
            <a:prstGeom prst="ellipse">
              <a:avLst/>
            </a:prstGeom>
            <a:solidFill>
              <a:srgbClr val="FF0000"/>
            </a:solidFill>
            <a:ln w="31750" cmpd="sng">
              <a:solidFill>
                <a:schemeClr val="tx1"/>
              </a:solidFill>
            </a:ln>
            <a:scene3d>
              <a:camera prst="orthographicFront">
                <a:rot lat="0" lon="10800000" rev="20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8001024" y="4714908"/>
              <a:ext cx="214314" cy="2143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0" cmpd="sng">
              <a:solidFill>
                <a:schemeClr val="tx1"/>
              </a:solidFill>
            </a:ln>
            <a:scene3d>
              <a:camera prst="orthographicFront">
                <a:rot lat="0" lon="10800000" rev="20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7858148" y="478634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  <a:scene3d>
              <a:camera prst="orthographicFront">
                <a:rot lat="0" lon="10800000" rev="20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8001024" y="4572032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  <a:scene3d>
              <a:camera prst="orthographicFront">
                <a:rot lat="0" lon="10800000" rev="20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/>
          </p:nvSpPr>
          <p:spPr>
            <a:xfrm>
              <a:off x="6500826" y="471490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6572264" y="4786346"/>
              <a:ext cx="214314" cy="2143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6429388" y="4857784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6715140" y="478634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7286644" y="4572032"/>
              <a:ext cx="285752" cy="357190"/>
            </a:xfrm>
            <a:custGeom>
              <a:avLst/>
              <a:gdLst>
                <a:gd name="connsiteX0" fmla="*/ 0 w 372139"/>
                <a:gd name="connsiteY0" fmla="*/ 150627 h 150627"/>
                <a:gd name="connsiteX1" fmla="*/ 191386 w 372139"/>
                <a:gd name="connsiteY1" fmla="*/ 1772 h 150627"/>
                <a:gd name="connsiteX2" fmla="*/ 372139 w 372139"/>
                <a:gd name="connsiteY2" fmla="*/ 139995 h 1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139" h="150627">
                  <a:moveTo>
                    <a:pt x="0" y="150627"/>
                  </a:moveTo>
                  <a:cubicBezTo>
                    <a:pt x="64681" y="77085"/>
                    <a:pt x="129363" y="3544"/>
                    <a:pt x="191386" y="1772"/>
                  </a:cubicBezTo>
                  <a:cubicBezTo>
                    <a:pt x="253409" y="0"/>
                    <a:pt x="313660" y="131135"/>
                    <a:pt x="372139" y="139995"/>
                  </a:cubicBezTo>
                </a:path>
              </a:pathLst>
            </a:custGeom>
            <a:ln w="25400">
              <a:solidFill>
                <a:schemeClr val="tx1"/>
              </a:solidFill>
              <a:headEnd type="arrow"/>
              <a:tailEnd type="none"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7643834" y="4572032"/>
              <a:ext cx="285752" cy="285752"/>
            </a:xfrm>
            <a:custGeom>
              <a:avLst/>
              <a:gdLst>
                <a:gd name="connsiteX0" fmla="*/ 0 w 372139"/>
                <a:gd name="connsiteY0" fmla="*/ 150627 h 150627"/>
                <a:gd name="connsiteX1" fmla="*/ 191386 w 372139"/>
                <a:gd name="connsiteY1" fmla="*/ 1772 h 150627"/>
                <a:gd name="connsiteX2" fmla="*/ 372139 w 372139"/>
                <a:gd name="connsiteY2" fmla="*/ 139995 h 1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139" h="150627">
                  <a:moveTo>
                    <a:pt x="0" y="150627"/>
                  </a:moveTo>
                  <a:cubicBezTo>
                    <a:pt x="64681" y="77085"/>
                    <a:pt x="129363" y="3544"/>
                    <a:pt x="191386" y="1772"/>
                  </a:cubicBezTo>
                  <a:cubicBezTo>
                    <a:pt x="253409" y="0"/>
                    <a:pt x="313660" y="131135"/>
                    <a:pt x="372139" y="139995"/>
                  </a:cubicBezTo>
                </a:path>
              </a:pathLst>
            </a:custGeom>
            <a:ln w="25400">
              <a:solidFill>
                <a:schemeClr val="tx1"/>
              </a:solidFill>
              <a:headEnd type="arrow"/>
              <a:tailEnd type="none"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8" name="Freeform 87"/>
          <p:cNvSpPr/>
          <p:nvPr/>
        </p:nvSpPr>
        <p:spPr>
          <a:xfrm>
            <a:off x="6286512" y="5857916"/>
            <a:ext cx="2143140" cy="263715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7643834" y="5715040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0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7500958" y="5786478"/>
            <a:ext cx="214314" cy="2143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0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7643834" y="5857916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0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7143768" y="5643602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7358082" y="5786478"/>
            <a:ext cx="214314" cy="214314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7215206" y="5715040"/>
            <a:ext cx="214314" cy="2143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0" cmpd="sng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7072330" y="5786478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7215206" y="5572164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Up Arrow 101"/>
          <p:cNvSpPr/>
          <p:nvPr/>
        </p:nvSpPr>
        <p:spPr>
          <a:xfrm>
            <a:off x="7429520" y="5286412"/>
            <a:ext cx="357190" cy="285752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7358082" y="2643182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7286644" y="2714644"/>
            <a:ext cx="214314" cy="2143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7358082" y="2786058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7215206" y="2571744"/>
            <a:ext cx="214314" cy="214314"/>
          </a:xfrm>
          <a:prstGeom prst="ellipse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6858016" y="2714620"/>
            <a:ext cx="214314" cy="214314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  <a:scene3d>
            <a:camera prst="orthographicFront">
              <a:rot lat="0" lon="1080000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10001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Primary</a:t>
            </a:r>
            <a:r>
              <a:rPr lang="en-GB" sz="2400" dirty="0" smtClean="0"/>
              <a:t> surface radicals:</a:t>
            </a:r>
          </a:p>
          <a:p>
            <a:pPr>
              <a:buFont typeface="Wingdings 2" pitchFamily="18" charset="2"/>
              <a:buNone/>
            </a:pPr>
            <a:r>
              <a:rPr lang="en-GB" dirty="0" smtClean="0"/>
              <a:t> 	</a:t>
            </a:r>
            <a:r>
              <a:rPr lang="en-GB" sz="2400" dirty="0" smtClean="0">
                <a:solidFill>
                  <a:srgbClr val="FF0000"/>
                </a:solidFill>
                <a:latin typeface="Arial Rounded MT Bold" pitchFamily="34" charset="0"/>
              </a:rPr>
              <a:t>H, OH, CO, HCO, CH</a:t>
            </a:r>
            <a:r>
              <a:rPr lang="en-GB" sz="2400" baseline="-25000" dirty="0" smtClean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r>
              <a:rPr lang="en-GB" sz="2400" dirty="0" smtClean="0">
                <a:solidFill>
                  <a:srgbClr val="FF0000"/>
                </a:solidFill>
                <a:latin typeface="Arial Rounded MT Bold" pitchFamily="34" charset="0"/>
              </a:rPr>
              <a:t>O, CH</a:t>
            </a:r>
            <a:r>
              <a:rPr lang="en-GB" sz="2400" baseline="-25000" dirty="0" smtClean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Arial Rounded MT Bold" pitchFamily="34" charset="0"/>
              </a:rPr>
              <a:t>OH, CH</a:t>
            </a:r>
            <a:r>
              <a:rPr lang="en-GB" sz="2400" baseline="-25000" dirty="0" smtClean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r>
              <a:rPr lang="en-GB" sz="2400" dirty="0" smtClean="0">
                <a:solidFill>
                  <a:srgbClr val="FF0000"/>
                </a:solidFill>
                <a:latin typeface="Arial Rounded MT Bold" pitchFamily="34" charset="0"/>
              </a:rPr>
              <a:t>, NH, NH</a:t>
            </a:r>
            <a:r>
              <a:rPr lang="en-GB" sz="2400" baseline="-25000" dirty="0" smtClean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lang="en-GB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5" name="Explosion 2 24"/>
          <p:cNvSpPr/>
          <p:nvPr/>
        </p:nvSpPr>
        <p:spPr>
          <a:xfrm>
            <a:off x="3714750" y="2286000"/>
            <a:ext cx="1357313" cy="12144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New surface processes</a:t>
            </a:r>
            <a:br>
              <a:rPr lang="en-GB" dirty="0" smtClean="0"/>
            </a:b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(Garrod, Widicus Weaver &amp; Herbst, 2008)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43438" y="2714625"/>
            <a:ext cx="1071562" cy="369888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cs typeface="+mn-cs"/>
              </a:rPr>
              <a:t>Primary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1813" y="2714625"/>
            <a:ext cx="1071562" cy="369888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cs typeface="+mn-cs"/>
              </a:rPr>
              <a:t>Primary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85750" y="2857500"/>
            <a:ext cx="3929063" cy="2188310"/>
            <a:chOff x="285750" y="2857500"/>
            <a:chExt cx="3929063" cy="2188310"/>
          </a:xfrm>
        </p:grpSpPr>
        <p:sp>
          <p:nvSpPr>
            <p:cNvPr id="29" name="Arc 28"/>
            <p:cNvSpPr/>
            <p:nvPr/>
          </p:nvSpPr>
          <p:spPr>
            <a:xfrm rot="16200000">
              <a:off x="2178844" y="2678906"/>
              <a:ext cx="1571625" cy="2214563"/>
            </a:xfrm>
            <a:prstGeom prst="arc">
              <a:avLst>
                <a:gd name="adj1" fmla="val 16200000"/>
                <a:gd name="adj2" fmla="val 2"/>
              </a:avLst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30" name="TextBox 29"/>
            <p:cNvSpPr txBox="1">
              <a:spLocks noChangeArrowheads="1"/>
            </p:cNvSpPr>
            <p:nvPr/>
          </p:nvSpPr>
          <p:spPr bwMode="auto">
            <a:xfrm>
              <a:off x="285750" y="2857500"/>
              <a:ext cx="22145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>
                  <a:latin typeface="Book Antiqua" pitchFamily="18" charset="0"/>
                </a:rPr>
                <a:t>Photodissociation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00034" y="3143250"/>
              <a:ext cx="3714779" cy="1902560"/>
              <a:chOff x="500034" y="3143250"/>
              <a:chExt cx="3714779" cy="19025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0034" y="3857625"/>
                <a:ext cx="3000404" cy="36933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>
                    <a:latin typeface="+mn-lt"/>
                    <a:cs typeface="+mn-cs"/>
                  </a:rPr>
                  <a:t>“2-Group” </a:t>
                </a:r>
                <a:r>
                  <a:rPr lang="en-GB" dirty="0" smtClean="0">
                    <a:latin typeface="+mn-lt"/>
                    <a:cs typeface="+mn-cs"/>
                  </a:rPr>
                  <a:t>Molecule</a:t>
                </a:r>
                <a:endParaRPr lang="en-GB" dirty="0">
                  <a:latin typeface="+mn-lt"/>
                  <a:cs typeface="+mn-cs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rot="10800000" flipV="1">
                <a:off x="3429000" y="3143250"/>
                <a:ext cx="785813" cy="64293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500034" y="4214813"/>
                <a:ext cx="3000404" cy="83099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latin typeface="+mn-lt"/>
                    <a:cs typeface="+mn-cs"/>
                  </a:rPr>
                  <a:t>Methyl </a:t>
                </a:r>
                <a:r>
                  <a:rPr lang="en-GB" sz="1600" dirty="0" err="1">
                    <a:latin typeface="+mn-lt"/>
                    <a:cs typeface="+mn-cs"/>
                  </a:rPr>
                  <a:t>Formate</a:t>
                </a:r>
                <a:endParaRPr lang="en-GB" sz="1600" dirty="0">
                  <a:latin typeface="+mn-lt"/>
                  <a:cs typeface="+mn-cs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latin typeface="+mn-lt"/>
                    <a:cs typeface="+mn-cs"/>
                  </a:rPr>
                  <a:t>Ethanol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latin typeface="+mn-lt"/>
                    <a:cs typeface="+mn-cs"/>
                  </a:rPr>
                  <a:t>Formic </a:t>
                </a:r>
                <a:r>
                  <a:rPr lang="en-GB" sz="1600" dirty="0" smtClean="0">
                    <a:latin typeface="+mn-lt"/>
                    <a:cs typeface="+mn-cs"/>
                  </a:rPr>
                  <a:t>Acid, etc</a:t>
                </a:r>
                <a:r>
                  <a:rPr lang="en-GB" sz="1600" dirty="0">
                    <a:latin typeface="+mn-lt"/>
                    <a:cs typeface="+mn-cs"/>
                  </a:rPr>
                  <a:t>.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429256" y="3286125"/>
            <a:ext cx="3000396" cy="2902685"/>
            <a:chOff x="5429256" y="3286125"/>
            <a:chExt cx="3000396" cy="2902685"/>
          </a:xfrm>
        </p:grpSpPr>
        <p:sp>
          <p:nvSpPr>
            <p:cNvPr id="9" name="Explosion 2 8"/>
            <p:cNvSpPr/>
            <p:nvPr/>
          </p:nvSpPr>
          <p:spPr>
            <a:xfrm>
              <a:off x="6429375" y="3286125"/>
              <a:ext cx="1357313" cy="1357313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58063" y="3857625"/>
              <a:ext cx="1071562" cy="369888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n-lt"/>
                  <a:cs typeface="+mn-cs"/>
                </a:rPr>
                <a:t>Primary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6715919" y="4572794"/>
              <a:ext cx="714375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429256" y="5000625"/>
              <a:ext cx="3000396" cy="3698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n-lt"/>
                  <a:cs typeface="+mn-cs"/>
                </a:rPr>
                <a:t>“3-Group” </a:t>
              </a:r>
              <a:r>
                <a:rPr lang="en-GB" dirty="0" smtClean="0">
                  <a:latin typeface="+mn-lt"/>
                  <a:cs typeface="+mn-cs"/>
                </a:rPr>
                <a:t>Molecule</a:t>
              </a:r>
              <a:endParaRPr lang="en-GB" dirty="0">
                <a:latin typeface="+mn-lt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29256" y="5357813"/>
              <a:ext cx="3000396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latin typeface="+mn-lt"/>
                  <a:cs typeface="+mn-cs"/>
                </a:rPr>
                <a:t>Acetone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latin typeface="+mn-lt"/>
                  <a:cs typeface="+mn-cs"/>
                </a:rPr>
                <a:t>Acetic acid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 smtClean="0">
                  <a:latin typeface="+mn-lt"/>
                  <a:cs typeface="+mn-cs"/>
                </a:rPr>
                <a:t>Acetamide, etc</a:t>
              </a:r>
              <a:r>
                <a:rPr lang="en-GB" sz="1600" dirty="0">
                  <a:latin typeface="+mn-lt"/>
                  <a:cs typeface="+mn-cs"/>
                </a:rPr>
                <a:t>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0034" y="3143250"/>
            <a:ext cx="6286529" cy="3214701"/>
            <a:chOff x="500034" y="3143250"/>
            <a:chExt cx="6286529" cy="3214701"/>
          </a:xfrm>
        </p:grpSpPr>
        <p:sp>
          <p:nvSpPr>
            <p:cNvPr id="13320" name="TextBox 7"/>
            <p:cNvSpPr txBox="1">
              <a:spLocks noChangeArrowheads="1"/>
            </p:cNvSpPr>
            <p:nvPr/>
          </p:nvSpPr>
          <p:spPr bwMode="auto">
            <a:xfrm>
              <a:off x="5429250" y="3857625"/>
              <a:ext cx="1357313" cy="369888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dirty="0"/>
                <a:t>Secondary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71875" y="4000500"/>
              <a:ext cx="1714500" cy="428625"/>
            </a:xfrm>
            <a:custGeom>
              <a:avLst/>
              <a:gdLst>
                <a:gd name="connsiteX0" fmla="*/ 0 w 1255594"/>
                <a:gd name="connsiteY0" fmla="*/ 27296 h 645994"/>
                <a:gd name="connsiteX1" fmla="*/ 668741 w 1255594"/>
                <a:gd name="connsiteY1" fmla="*/ 641445 h 645994"/>
                <a:gd name="connsiteX2" fmla="*/ 1255594 w 1255594"/>
                <a:gd name="connsiteY2" fmla="*/ 0 h 6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5594" h="645994">
                  <a:moveTo>
                    <a:pt x="0" y="27296"/>
                  </a:moveTo>
                  <a:cubicBezTo>
                    <a:pt x="229737" y="336645"/>
                    <a:pt x="459475" y="645994"/>
                    <a:pt x="668741" y="641445"/>
                  </a:cubicBezTo>
                  <a:cubicBezTo>
                    <a:pt x="878007" y="636896"/>
                    <a:pt x="1066800" y="318448"/>
                    <a:pt x="1255594" y="0"/>
                  </a:cubicBezTo>
                </a:path>
              </a:pathLst>
            </a:custGeom>
            <a:ln w="25400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25" name="TextBox 22"/>
            <p:cNvSpPr txBox="1">
              <a:spLocks noChangeArrowheads="1"/>
            </p:cNvSpPr>
            <p:nvPr/>
          </p:nvSpPr>
          <p:spPr bwMode="auto">
            <a:xfrm>
              <a:off x="3500438" y="4429125"/>
              <a:ext cx="22145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>
                  <a:latin typeface="Book Antiqua" pitchFamily="18" charset="0"/>
                </a:rPr>
                <a:t>Photodissociation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500563" y="3143250"/>
              <a:ext cx="928687" cy="64293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500034" y="5357826"/>
              <a:ext cx="4786312" cy="1000125"/>
            </a:xfrm>
            <a:prstGeom prst="rect">
              <a:avLst/>
            </a:prstGeom>
          </p:spPr>
          <p:txBody>
            <a:bodyPr>
              <a:normAutofit fontScale="92500"/>
            </a:bodyPr>
            <a:lstStyle/>
            <a:p>
              <a:pPr marL="548640" indent="-411480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buSzPct val="65000"/>
                <a:buFont typeface="Wingdings 2"/>
                <a:buNone/>
                <a:defRPr/>
              </a:pPr>
              <a:r>
                <a:rPr lang="en-GB" sz="2200" dirty="0">
                  <a:solidFill>
                    <a:srgbClr val="00B050"/>
                  </a:solidFill>
                  <a:latin typeface="+mn-lt"/>
                  <a:cs typeface="+mn-cs"/>
                </a:rPr>
                <a:t>Secondary</a:t>
              </a:r>
              <a:r>
                <a:rPr lang="en-GB" sz="2200" dirty="0">
                  <a:latin typeface="+mn-lt"/>
                  <a:cs typeface="+mn-cs"/>
                </a:rPr>
                <a:t> surface radicals:</a:t>
              </a:r>
            </a:p>
            <a:p>
              <a:pPr marL="548640" indent="-411480" fontAlgn="auto"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shade val="95000"/>
                  </a:schemeClr>
                </a:buClr>
                <a:buSzPct val="65000"/>
                <a:buFont typeface="Wingdings 2"/>
                <a:buNone/>
                <a:defRPr/>
              </a:pPr>
              <a:r>
                <a:rPr lang="en-GB" sz="2200" dirty="0">
                  <a:latin typeface="+mn-lt"/>
                  <a:cs typeface="+mn-cs"/>
                </a:rPr>
                <a:t> 	e.g. </a:t>
              </a:r>
              <a:r>
                <a:rPr lang="en-GB" sz="2200" dirty="0">
                  <a:solidFill>
                    <a:srgbClr val="00B050"/>
                  </a:solidFill>
                  <a:latin typeface="Arial Rounded MT Bold" pitchFamily="34" charset="0"/>
                  <a:cs typeface="+mn-cs"/>
                </a:rPr>
                <a:t>CH</a:t>
              </a:r>
              <a:r>
                <a:rPr lang="en-GB" sz="2200" baseline="-25000" dirty="0">
                  <a:solidFill>
                    <a:srgbClr val="00B050"/>
                  </a:solidFill>
                  <a:latin typeface="Arial Rounded MT Bold" pitchFamily="34" charset="0"/>
                  <a:cs typeface="+mn-cs"/>
                </a:rPr>
                <a:t>3</a:t>
              </a:r>
              <a:r>
                <a:rPr lang="en-GB" sz="2200" dirty="0">
                  <a:solidFill>
                    <a:srgbClr val="00B050"/>
                  </a:solidFill>
                  <a:latin typeface="Arial Rounded MT Bold" pitchFamily="34" charset="0"/>
                  <a:cs typeface="+mn-cs"/>
                </a:rPr>
                <a:t>CO, COOH, NH</a:t>
              </a:r>
              <a:r>
                <a:rPr lang="en-GB" sz="2200" baseline="-25000" dirty="0">
                  <a:solidFill>
                    <a:srgbClr val="00B050"/>
                  </a:solidFill>
                  <a:latin typeface="Arial Rounded MT Bold" pitchFamily="34" charset="0"/>
                  <a:cs typeface="+mn-cs"/>
                </a:rPr>
                <a:t>2</a:t>
              </a:r>
              <a:r>
                <a:rPr lang="en-GB" sz="2200" dirty="0">
                  <a:solidFill>
                    <a:srgbClr val="00B050"/>
                  </a:solidFill>
                  <a:latin typeface="Arial Rounded MT Bold" pitchFamily="34" charset="0"/>
                  <a:cs typeface="+mn-cs"/>
                </a:rPr>
                <a:t>CO, ...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/>
              <a:t>Gas-Grain Chemical Model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85725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Fully-coupled gas-phase and grain-surface chemistry.</a:t>
            </a:r>
          </a:p>
          <a:p>
            <a:pPr>
              <a:buNone/>
            </a:pPr>
            <a:r>
              <a:rPr lang="en-GB" sz="2000" dirty="0" smtClean="0"/>
              <a:t>Calculate time-dependent abundances of every species, </a:t>
            </a:r>
          </a:p>
          <a:p>
            <a:pPr>
              <a:buNone/>
            </a:pPr>
            <a:r>
              <a:rPr lang="en-GB" sz="2000" dirty="0" smtClean="0"/>
              <a:t>in gas phase and on grains, using rate-equation method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596" y="1928802"/>
            <a:ext cx="8358246" cy="17859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>
            <a:normAutofit fontScale="92500" lnSpcReduction="1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Assumptions: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 grain size, 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GB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0.1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Amorphous ice surface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(data: </a:t>
            </a:r>
            <a:r>
              <a:rPr kumimoji="0" lang="en-GB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Collings</a:t>
            </a:r>
            <a:r>
              <a:rPr kumimoji="0" lang="en-GB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2004)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786190"/>
            <a:ext cx="8358246" cy="2071702"/>
          </a:xfrm>
          <a:prstGeom prst="rect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en-GB" sz="1700" dirty="0" smtClean="0"/>
              <a:t>Resultant Rates</a:t>
            </a:r>
            <a:r>
              <a:rPr kumimoji="0" lang="en-GB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57686" y="2214554"/>
            <a:ext cx="4429156" cy="150019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 Provides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 accretion rates,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	number of binding sites, </a:t>
            </a:r>
            <a:r>
              <a:rPr kumimoji="0" lang="en-GB" b="0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S </a:t>
            </a:r>
            <a:r>
              <a:rPr kumimoji="0" lang="en-GB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=10</a:t>
            </a:r>
            <a:r>
              <a:rPr kumimoji="0" lang="en-GB" b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6</a:t>
            </a:r>
            <a:endParaRPr kumimoji="0" lang="en-GB" b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GB" b="0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dirty="0" smtClean="0">
                <a:sym typeface="Symbol"/>
              </a:rPr>
              <a:t> Provides desorption energy, </a:t>
            </a:r>
            <a:r>
              <a:rPr lang="en-GB" i="1" dirty="0" smtClean="0">
                <a:solidFill>
                  <a:srgbClr val="FFFF00"/>
                </a:solidFill>
                <a:sym typeface="Symbol"/>
              </a:rPr>
              <a:t>E</a:t>
            </a:r>
            <a:r>
              <a:rPr lang="en-GB" baseline="-25000" dirty="0" smtClean="0">
                <a:solidFill>
                  <a:srgbClr val="FFFF00"/>
                </a:solidFill>
                <a:sym typeface="Symbol"/>
              </a:rPr>
              <a:t>D</a:t>
            </a:r>
            <a:r>
              <a:rPr lang="en-GB" dirty="0" smtClean="0">
                <a:solidFill>
                  <a:srgbClr val="FFFF00"/>
                </a:solidFill>
                <a:sym typeface="Symbol"/>
              </a:rPr>
              <a:t>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dirty="0" smtClean="0">
                <a:sym typeface="Symbol"/>
              </a:rPr>
              <a:t> Provides diffusion barrier, </a:t>
            </a:r>
            <a:r>
              <a:rPr lang="en-GB" i="1" dirty="0" err="1" smtClean="0">
                <a:solidFill>
                  <a:srgbClr val="FFFF00"/>
                </a:solidFill>
                <a:sym typeface="Symbol"/>
              </a:rPr>
              <a:t>E</a:t>
            </a:r>
            <a:r>
              <a:rPr lang="en-GB" baseline="-25000" dirty="0" err="1" smtClean="0">
                <a:solidFill>
                  <a:srgbClr val="FFFF00"/>
                </a:solidFill>
                <a:sym typeface="Symbol"/>
              </a:rPr>
              <a:t>b</a:t>
            </a:r>
            <a:endParaRPr lang="en-GB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2000" dirty="0" smtClean="0">
              <a:sym typeface="Symbo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034" y="4214818"/>
            <a:ext cx="2000264" cy="1571636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txBody>
          <a:bodyPr vert="horz" lIns="0">
            <a:norm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600" dirty="0" smtClean="0">
                <a:sym typeface="Symbol"/>
              </a:rPr>
              <a:t>Accretion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6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6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6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400" i="1" dirty="0" err="1" smtClean="0">
                <a:sym typeface="Symbol"/>
              </a:rPr>
              <a:t>k</a:t>
            </a:r>
            <a:r>
              <a:rPr lang="en-GB" sz="1400" baseline="-25000" dirty="0" err="1" smtClean="0">
                <a:sym typeface="Symbol"/>
              </a:rPr>
              <a:t>acc</a:t>
            </a:r>
            <a:r>
              <a:rPr lang="en-GB" sz="1400" dirty="0" smtClean="0">
                <a:sym typeface="Symbol"/>
              </a:rPr>
              <a:t> </a:t>
            </a:r>
            <a:r>
              <a:rPr lang="en-GB" sz="1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GB" sz="1400" i="1" dirty="0" smtClean="0">
                <a:solidFill>
                  <a:srgbClr val="FFFF00"/>
                </a:solidFill>
                <a:sym typeface="Symbol"/>
              </a:rPr>
              <a:t>a</a:t>
            </a:r>
            <a:r>
              <a:rPr lang="en-GB" sz="1400" baseline="30000" dirty="0" smtClean="0">
                <a:solidFill>
                  <a:srgbClr val="FFFF00"/>
                </a:solidFill>
                <a:sym typeface="Symbol"/>
              </a:rPr>
              <a:t>2</a:t>
            </a:r>
            <a:r>
              <a:rPr lang="en-GB" sz="1400" dirty="0" smtClean="0">
                <a:sym typeface="Symbol"/>
              </a:rPr>
              <a:t>.</a:t>
            </a:r>
            <a:r>
              <a:rPr lang="en-GB" sz="1400" i="1" dirty="0" smtClean="0">
                <a:sym typeface="Symbol"/>
              </a:rPr>
              <a:t>T</a:t>
            </a:r>
            <a:r>
              <a:rPr lang="en-GB" sz="1400" i="1" baseline="-25000" dirty="0" smtClean="0">
                <a:sym typeface="Symbol"/>
              </a:rPr>
              <a:t>K</a:t>
            </a:r>
            <a:r>
              <a:rPr lang="en-GB" sz="1400" baseline="30000" dirty="0" smtClean="0">
                <a:sym typeface="Symbol"/>
              </a:rPr>
              <a:t>1/2</a:t>
            </a:r>
            <a:endParaRPr lang="en-GB" sz="1400" i="1" dirty="0" smtClean="0">
              <a:sym typeface="Symbo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571604" y="4643446"/>
            <a:ext cx="357190" cy="3571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928794" y="4500570"/>
            <a:ext cx="142876" cy="142876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/>
          <p:cNvSpPr/>
          <p:nvPr/>
        </p:nvSpPr>
        <p:spPr>
          <a:xfrm>
            <a:off x="428596" y="4857760"/>
            <a:ext cx="2143140" cy="357190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571736" y="4214818"/>
            <a:ext cx="2000264" cy="1571636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txBody>
          <a:bodyPr vert="horz" lIns="0">
            <a:no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600" dirty="0" smtClean="0">
                <a:sym typeface="Symbol"/>
              </a:rPr>
              <a:t>Reaction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8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8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8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6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400" i="1" dirty="0" err="1" smtClean="0">
                <a:sym typeface="Symbol"/>
              </a:rPr>
              <a:t>k</a:t>
            </a:r>
            <a:r>
              <a:rPr lang="en-GB" sz="1400" baseline="-25000" dirty="0" err="1" smtClean="0">
                <a:sym typeface="Symbol"/>
              </a:rPr>
              <a:t>reac</a:t>
            </a:r>
            <a:r>
              <a:rPr lang="en-GB" sz="1400" dirty="0" smtClean="0">
                <a:sym typeface="Symbol"/>
              </a:rPr>
              <a:t> exp[-</a:t>
            </a:r>
            <a:r>
              <a:rPr lang="en-GB" sz="1400" i="1" dirty="0" smtClean="0">
                <a:solidFill>
                  <a:srgbClr val="FFFF00"/>
                </a:solidFill>
                <a:sym typeface="Symbol"/>
              </a:rPr>
              <a:t>E</a:t>
            </a:r>
            <a:r>
              <a:rPr lang="en-GB" sz="1400" baseline="-25000" dirty="0" smtClean="0">
                <a:solidFill>
                  <a:srgbClr val="FFFF00"/>
                </a:solidFill>
                <a:sym typeface="Symbol"/>
              </a:rPr>
              <a:t>b,1</a:t>
            </a:r>
            <a:r>
              <a:rPr lang="en-GB" sz="1400" dirty="0" smtClean="0">
                <a:sym typeface="Symbol"/>
              </a:rPr>
              <a:t>/</a:t>
            </a:r>
            <a:r>
              <a:rPr lang="en-GB" sz="1400" i="1" dirty="0" smtClean="0">
                <a:sym typeface="Symbol"/>
              </a:rPr>
              <a:t>T</a:t>
            </a:r>
            <a:r>
              <a:rPr lang="en-GB" sz="1400" dirty="0" smtClean="0">
                <a:sym typeface="Symbol"/>
              </a:rPr>
              <a:t>]/</a:t>
            </a:r>
            <a:r>
              <a:rPr lang="en-GB" sz="1400" dirty="0" smtClean="0">
                <a:solidFill>
                  <a:srgbClr val="FFFF00"/>
                </a:solidFill>
                <a:sym typeface="Symbol"/>
              </a:rPr>
              <a:t>S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GB" sz="1400" i="1" dirty="0" smtClean="0">
                <a:solidFill>
                  <a:srgbClr val="FFFF00"/>
                </a:solidFill>
                <a:sym typeface="Symbol"/>
              </a:rPr>
              <a:t>       </a:t>
            </a:r>
            <a:r>
              <a:rPr lang="en-GB" sz="1400" dirty="0" smtClean="0">
                <a:sym typeface="Symbol"/>
              </a:rPr>
              <a:t>+exp[-</a:t>
            </a:r>
            <a:r>
              <a:rPr lang="en-GB" sz="1400" i="1" dirty="0" smtClean="0">
                <a:solidFill>
                  <a:srgbClr val="FFFF00"/>
                </a:solidFill>
                <a:sym typeface="Symbol"/>
              </a:rPr>
              <a:t>E</a:t>
            </a:r>
            <a:r>
              <a:rPr lang="en-GB" sz="1400" baseline="-25000" dirty="0" smtClean="0">
                <a:solidFill>
                  <a:srgbClr val="FFFF00"/>
                </a:solidFill>
                <a:sym typeface="Symbol"/>
              </a:rPr>
              <a:t>b,2</a:t>
            </a:r>
            <a:r>
              <a:rPr lang="en-GB" sz="1400" dirty="0" smtClean="0">
                <a:sym typeface="Symbol"/>
              </a:rPr>
              <a:t>/</a:t>
            </a:r>
            <a:r>
              <a:rPr lang="en-GB" sz="1400" i="1" dirty="0" smtClean="0">
                <a:sym typeface="Symbol"/>
              </a:rPr>
              <a:t>T</a:t>
            </a:r>
            <a:r>
              <a:rPr lang="en-GB" sz="1400" dirty="0" smtClean="0">
                <a:sym typeface="Symbol"/>
              </a:rPr>
              <a:t>]/</a:t>
            </a:r>
            <a:r>
              <a:rPr lang="en-GB" sz="1400" dirty="0" smtClean="0">
                <a:solidFill>
                  <a:srgbClr val="FFFF00"/>
                </a:solidFill>
                <a:sym typeface="Symbol"/>
              </a:rPr>
              <a:t>S</a:t>
            </a:r>
            <a:endParaRPr lang="en-GB" sz="1400" i="1" dirty="0" smtClean="0">
              <a:solidFill>
                <a:srgbClr val="FFFF00"/>
              </a:solidFill>
              <a:sym typeface="Symbo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000364" y="4786322"/>
            <a:ext cx="428628" cy="214314"/>
          </a:xfrm>
          <a:custGeom>
            <a:avLst/>
            <a:gdLst>
              <a:gd name="connsiteX0" fmla="*/ 0 w 372139"/>
              <a:gd name="connsiteY0" fmla="*/ 150627 h 150627"/>
              <a:gd name="connsiteX1" fmla="*/ 191386 w 372139"/>
              <a:gd name="connsiteY1" fmla="*/ 1772 h 150627"/>
              <a:gd name="connsiteX2" fmla="*/ 372139 w 372139"/>
              <a:gd name="connsiteY2" fmla="*/ 139995 h 1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39" h="150627">
                <a:moveTo>
                  <a:pt x="0" y="150627"/>
                </a:moveTo>
                <a:cubicBezTo>
                  <a:pt x="64681" y="77085"/>
                  <a:pt x="129363" y="3544"/>
                  <a:pt x="191386" y="1772"/>
                </a:cubicBezTo>
                <a:cubicBezTo>
                  <a:pt x="253409" y="0"/>
                  <a:pt x="313660" y="131135"/>
                  <a:pt x="372139" y="139995"/>
                </a:cubicBezTo>
              </a:path>
            </a:pathLst>
          </a:custGeom>
          <a:ln w="25400">
            <a:solidFill>
              <a:schemeClr val="tx1"/>
            </a:solidFill>
            <a:headEnd type="arrow"/>
            <a:tailEnd type="none"/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Freeform 27"/>
          <p:cNvSpPr/>
          <p:nvPr/>
        </p:nvSpPr>
        <p:spPr>
          <a:xfrm>
            <a:off x="3428992" y="4786322"/>
            <a:ext cx="428628" cy="214314"/>
          </a:xfrm>
          <a:custGeom>
            <a:avLst/>
            <a:gdLst>
              <a:gd name="connsiteX0" fmla="*/ 0 w 372139"/>
              <a:gd name="connsiteY0" fmla="*/ 150627 h 150627"/>
              <a:gd name="connsiteX1" fmla="*/ 191386 w 372139"/>
              <a:gd name="connsiteY1" fmla="*/ 1772 h 150627"/>
              <a:gd name="connsiteX2" fmla="*/ 372139 w 372139"/>
              <a:gd name="connsiteY2" fmla="*/ 139995 h 1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39" h="150627">
                <a:moveTo>
                  <a:pt x="0" y="150627"/>
                </a:moveTo>
                <a:cubicBezTo>
                  <a:pt x="64681" y="77085"/>
                  <a:pt x="129363" y="3544"/>
                  <a:pt x="191386" y="1772"/>
                </a:cubicBezTo>
                <a:cubicBezTo>
                  <a:pt x="253409" y="0"/>
                  <a:pt x="313660" y="131135"/>
                  <a:pt x="372139" y="139995"/>
                </a:cubicBezTo>
              </a:path>
            </a:pathLst>
          </a:custGeom>
          <a:ln w="25400">
            <a:solidFill>
              <a:schemeClr val="tx1"/>
            </a:solidFill>
            <a:headEnd type="arrow"/>
            <a:tailEnd type="none"/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 rot="20724489">
            <a:off x="3806266" y="4693981"/>
            <a:ext cx="428628" cy="214314"/>
          </a:xfrm>
          <a:custGeom>
            <a:avLst/>
            <a:gdLst>
              <a:gd name="connsiteX0" fmla="*/ 0 w 372139"/>
              <a:gd name="connsiteY0" fmla="*/ 150627 h 150627"/>
              <a:gd name="connsiteX1" fmla="*/ 191386 w 372139"/>
              <a:gd name="connsiteY1" fmla="*/ 1772 h 150627"/>
              <a:gd name="connsiteX2" fmla="*/ 372139 w 372139"/>
              <a:gd name="connsiteY2" fmla="*/ 139995 h 1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39" h="150627">
                <a:moveTo>
                  <a:pt x="0" y="150627"/>
                </a:moveTo>
                <a:cubicBezTo>
                  <a:pt x="64681" y="77085"/>
                  <a:pt x="129363" y="3544"/>
                  <a:pt x="191386" y="1772"/>
                </a:cubicBezTo>
                <a:cubicBezTo>
                  <a:pt x="253409" y="0"/>
                  <a:pt x="313660" y="131135"/>
                  <a:pt x="372139" y="139995"/>
                </a:cubicBezTo>
              </a:path>
            </a:pathLst>
          </a:custGeom>
          <a:ln w="25400">
            <a:solidFill>
              <a:schemeClr val="tx1"/>
            </a:solidFill>
            <a:headEnd type="arrow"/>
            <a:tailEnd type="none"/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786050" y="4857760"/>
            <a:ext cx="142876" cy="142876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143372" y="4786322"/>
            <a:ext cx="142876" cy="1428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4643438" y="4214818"/>
            <a:ext cx="2000264" cy="1571636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txBody>
          <a:bodyPr vert="horz" lIns="0">
            <a:no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400" dirty="0" smtClean="0">
                <a:sym typeface="Symbol"/>
              </a:rPr>
              <a:t>Thermal Desorption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4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4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2400" i="1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400" i="1" dirty="0" err="1" smtClean="0">
                <a:sym typeface="Symbol"/>
              </a:rPr>
              <a:t>k</a:t>
            </a:r>
            <a:r>
              <a:rPr lang="en-GB" sz="1400" baseline="-25000" dirty="0" err="1" smtClean="0">
                <a:sym typeface="Symbol"/>
              </a:rPr>
              <a:t>des</a:t>
            </a:r>
            <a:r>
              <a:rPr lang="en-GB" sz="1400" dirty="0" smtClean="0">
                <a:sym typeface="Symbol"/>
              </a:rPr>
              <a:t>  exp[-</a:t>
            </a:r>
            <a:r>
              <a:rPr lang="en-GB" sz="1400" i="1" dirty="0" smtClean="0">
                <a:solidFill>
                  <a:srgbClr val="FFFF00"/>
                </a:solidFill>
                <a:sym typeface="Symbol"/>
              </a:rPr>
              <a:t>E</a:t>
            </a:r>
            <a:r>
              <a:rPr lang="en-GB" sz="1400" baseline="-25000" dirty="0" smtClean="0">
                <a:solidFill>
                  <a:srgbClr val="FFFF00"/>
                </a:solidFill>
                <a:sym typeface="Symbol"/>
              </a:rPr>
              <a:t>D</a:t>
            </a:r>
            <a:r>
              <a:rPr lang="en-GB" sz="1400" dirty="0" smtClean="0">
                <a:sym typeface="Symbol"/>
              </a:rPr>
              <a:t>/</a:t>
            </a:r>
            <a:r>
              <a:rPr lang="en-GB" sz="1400" i="1" dirty="0" smtClean="0">
                <a:sym typeface="Symbol"/>
              </a:rPr>
              <a:t>T</a:t>
            </a:r>
            <a:r>
              <a:rPr lang="en-GB" sz="1400" dirty="0" smtClean="0">
                <a:sym typeface="Symbol"/>
              </a:rPr>
              <a:t>]</a:t>
            </a:r>
            <a:endParaRPr lang="en-GB" sz="1400" i="1" dirty="0" smtClean="0">
              <a:solidFill>
                <a:srgbClr val="FFFF00"/>
              </a:solidFill>
              <a:sym typeface="Symbol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500694" y="4572008"/>
            <a:ext cx="285752" cy="2841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2500298" y="4857760"/>
            <a:ext cx="2143140" cy="357190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>
            <a:off x="4572000" y="4857760"/>
            <a:ext cx="2143140" cy="357190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6715140" y="4214818"/>
            <a:ext cx="2000264" cy="1571636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txBody>
          <a:bodyPr vert="horz" lIns="0">
            <a:no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GB" sz="1600" dirty="0" smtClean="0">
                <a:sym typeface="Symbol"/>
              </a:rPr>
              <a:t>Photodissociation</a:t>
            </a:r>
            <a:endParaRPr lang="en-GB" sz="1400" dirty="0" smtClean="0">
              <a:sym typeface="Symbol"/>
            </a:endParaRP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GB" sz="1400" dirty="0" smtClean="0">
              <a:solidFill>
                <a:srgbClr val="FFFF00"/>
              </a:solidFill>
              <a:sym typeface="Symbol"/>
            </a:endParaRP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GB" i="1" dirty="0" smtClean="0">
              <a:solidFill>
                <a:srgbClr val="FFFF00"/>
              </a:solidFill>
              <a:sym typeface="Symbol"/>
            </a:endParaRP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GB" i="1" dirty="0" smtClean="0"/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GB" sz="1400" i="1" dirty="0" err="1" smtClean="0"/>
              <a:t>k</a:t>
            </a:r>
            <a:r>
              <a:rPr lang="en-GB" sz="1400" i="1" baseline="-25000" dirty="0" err="1" smtClean="0"/>
              <a:t>CR</a:t>
            </a:r>
            <a:r>
              <a:rPr lang="en-GB" sz="1400" i="1" dirty="0" smtClean="0"/>
              <a:t> </a:t>
            </a:r>
            <a:r>
              <a:rPr lang="en-GB" sz="1400" dirty="0" smtClean="0">
                <a:sym typeface="Symbol"/>
              </a:rPr>
              <a:t> </a:t>
            </a:r>
            <a:endParaRPr lang="en-GB" sz="1400" i="1" dirty="0" smtClean="0"/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1600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2200" dirty="0" smtClean="0">
              <a:solidFill>
                <a:srgbClr val="FFFF00"/>
              </a:solidFill>
              <a:sym typeface="Symbol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GB" sz="2200" dirty="0" smtClean="0">
              <a:solidFill>
                <a:srgbClr val="FFFF00"/>
              </a:solidFill>
              <a:sym typeface="Symbol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643702" y="4857760"/>
            <a:ext cx="2143140" cy="357190"/>
          </a:xfrm>
          <a:custGeom>
            <a:avLst/>
            <a:gdLst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6 w 4958316"/>
              <a:gd name="connsiteY2" fmla="*/ 182526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2303720 w 4958316"/>
              <a:gd name="connsiteY3" fmla="*/ 171893 h 574159"/>
              <a:gd name="connsiteX4" fmla="*/ 2835348 w 4958316"/>
              <a:gd name="connsiteY4" fmla="*/ 288851 h 574159"/>
              <a:gd name="connsiteX5" fmla="*/ 3409506 w 4958316"/>
              <a:gd name="connsiteY5" fmla="*/ 12405 h 574159"/>
              <a:gd name="connsiteX6" fmla="*/ 3973032 w 4958316"/>
              <a:gd name="connsiteY6" fmla="*/ 214423 h 574159"/>
              <a:gd name="connsiteX7" fmla="*/ 4217581 w 4958316"/>
              <a:gd name="connsiteY7" fmla="*/ 203791 h 574159"/>
              <a:gd name="connsiteX8" fmla="*/ 4334539 w 4958316"/>
              <a:gd name="connsiteY8" fmla="*/ 320749 h 574159"/>
              <a:gd name="connsiteX9" fmla="*/ 4334539 w 4958316"/>
              <a:gd name="connsiteY9" fmla="*/ 533400 h 574159"/>
              <a:gd name="connsiteX10" fmla="*/ 591879 w 4958316"/>
              <a:gd name="connsiteY10" fmla="*/ 544033 h 574159"/>
              <a:gd name="connsiteX11" fmla="*/ 783265 w 4958316"/>
              <a:gd name="connsiteY11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867787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  <a:gd name="connsiteX0" fmla="*/ 783265 w 4958316"/>
              <a:gd name="connsiteY0" fmla="*/ 352646 h 574159"/>
              <a:gd name="connsiteX1" fmla="*/ 1261730 w 4958316"/>
              <a:gd name="connsiteY1" fmla="*/ 139995 h 574159"/>
              <a:gd name="connsiteX2" fmla="*/ 1669410 w 4958316"/>
              <a:gd name="connsiteY2" fmla="*/ 182527 h 574159"/>
              <a:gd name="connsiteX3" fmla="*/ 1880400 w 4958316"/>
              <a:gd name="connsiteY3" fmla="*/ 304306 h 574159"/>
              <a:gd name="connsiteX4" fmla="*/ 2303720 w 4958316"/>
              <a:gd name="connsiteY4" fmla="*/ 171893 h 574159"/>
              <a:gd name="connsiteX5" fmla="*/ 2835348 w 4958316"/>
              <a:gd name="connsiteY5" fmla="*/ 288851 h 574159"/>
              <a:gd name="connsiteX6" fmla="*/ 3409506 w 4958316"/>
              <a:gd name="connsiteY6" fmla="*/ 12405 h 574159"/>
              <a:gd name="connsiteX7" fmla="*/ 3973032 w 4958316"/>
              <a:gd name="connsiteY7" fmla="*/ 214423 h 574159"/>
              <a:gd name="connsiteX8" fmla="*/ 4217581 w 4958316"/>
              <a:gd name="connsiteY8" fmla="*/ 203791 h 574159"/>
              <a:gd name="connsiteX9" fmla="*/ 4334539 w 4958316"/>
              <a:gd name="connsiteY9" fmla="*/ 320749 h 574159"/>
              <a:gd name="connsiteX10" fmla="*/ 4334539 w 4958316"/>
              <a:gd name="connsiteY10" fmla="*/ 533400 h 574159"/>
              <a:gd name="connsiteX11" fmla="*/ 591879 w 4958316"/>
              <a:gd name="connsiteY11" fmla="*/ 544033 h 574159"/>
              <a:gd name="connsiteX12" fmla="*/ 783265 w 4958316"/>
              <a:gd name="connsiteY12" fmla="*/ 352646 h 57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8316" h="574159">
                <a:moveTo>
                  <a:pt x="783265" y="352646"/>
                </a:moveTo>
                <a:cubicBezTo>
                  <a:pt x="894907" y="285306"/>
                  <a:pt x="1114039" y="168348"/>
                  <a:pt x="1261730" y="139995"/>
                </a:cubicBezTo>
                <a:cubicBezTo>
                  <a:pt x="1409421" y="111642"/>
                  <a:pt x="1566298" y="155142"/>
                  <a:pt x="1669410" y="182527"/>
                </a:cubicBezTo>
                <a:cubicBezTo>
                  <a:pt x="1772522" y="209912"/>
                  <a:pt x="1774682" y="306078"/>
                  <a:pt x="1880400" y="304306"/>
                </a:cubicBezTo>
                <a:cubicBezTo>
                  <a:pt x="1986118" y="302534"/>
                  <a:pt x="2144562" y="174469"/>
                  <a:pt x="2303720" y="171893"/>
                </a:cubicBezTo>
                <a:cubicBezTo>
                  <a:pt x="2462878" y="169317"/>
                  <a:pt x="2651050" y="315432"/>
                  <a:pt x="2835348" y="288851"/>
                </a:cubicBezTo>
                <a:cubicBezTo>
                  <a:pt x="3019646" y="262270"/>
                  <a:pt x="3219892" y="24810"/>
                  <a:pt x="3409506" y="12405"/>
                </a:cubicBezTo>
                <a:cubicBezTo>
                  <a:pt x="3599120" y="0"/>
                  <a:pt x="3838353" y="182525"/>
                  <a:pt x="3973032" y="214423"/>
                </a:cubicBezTo>
                <a:cubicBezTo>
                  <a:pt x="4107711" y="246321"/>
                  <a:pt x="4157330" y="186070"/>
                  <a:pt x="4217581" y="203791"/>
                </a:cubicBezTo>
                <a:cubicBezTo>
                  <a:pt x="4277832" y="221512"/>
                  <a:pt x="4315046" y="265814"/>
                  <a:pt x="4334539" y="320749"/>
                </a:cubicBezTo>
                <a:cubicBezTo>
                  <a:pt x="4354032" y="375684"/>
                  <a:pt x="4958316" y="496186"/>
                  <a:pt x="4334539" y="533400"/>
                </a:cubicBezTo>
                <a:cubicBezTo>
                  <a:pt x="3710762" y="570614"/>
                  <a:pt x="1183758" y="574159"/>
                  <a:pt x="591879" y="544033"/>
                </a:cubicBezTo>
                <a:cubicBezTo>
                  <a:pt x="0" y="513907"/>
                  <a:pt x="671623" y="419986"/>
                  <a:pt x="783265" y="35264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5357818" y="4857760"/>
            <a:ext cx="142876" cy="142876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7715272" y="4857760"/>
            <a:ext cx="142876" cy="142876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7858148" y="4786322"/>
            <a:ext cx="142876" cy="142876"/>
          </a:xfrm>
          <a:prstGeom prst="ellipse">
            <a:avLst/>
          </a:prstGeom>
          <a:solidFill>
            <a:srgbClr val="FF0000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Straight Arrow Connector 63"/>
          <p:cNvCxnSpPr/>
          <p:nvPr/>
        </p:nvCxnSpPr>
        <p:spPr>
          <a:xfrm rot="16200000" flipH="1">
            <a:off x="7536677" y="4536289"/>
            <a:ext cx="357190" cy="285752"/>
          </a:xfrm>
          <a:prstGeom prst="straightConnector1">
            <a:avLst/>
          </a:prstGeom>
          <a:ln w="254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286644" y="4572008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 h</a:t>
            </a:r>
            <a:r>
              <a:rPr lang="en-GB" sz="1600" dirty="0" smtClean="0">
                <a:sym typeface="Symbol"/>
              </a:rPr>
              <a:t></a:t>
            </a:r>
            <a:endParaRPr lang="en-GB" sz="16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450499"/>
          </a:xfrm>
        </p:spPr>
        <p:txBody>
          <a:bodyPr>
            <a:normAutofit fontScale="85000" lnSpcReduction="20000"/>
          </a:bodyPr>
          <a:lstStyle/>
          <a:p>
            <a:r>
              <a:rPr lang="en-GB" sz="2200" dirty="0" smtClean="0"/>
              <a:t>Simplicity </a:t>
            </a:r>
            <a:r>
              <a:rPr lang="en-GB" sz="2200" dirty="0" smtClean="0">
                <a:sym typeface="Symbol"/>
              </a:rPr>
              <a:t></a:t>
            </a:r>
            <a:r>
              <a:rPr lang="en-GB" sz="2200" dirty="0" smtClean="0"/>
              <a:t> Complexity</a:t>
            </a:r>
          </a:p>
          <a:p>
            <a:endParaRPr lang="en-GB" sz="2200" dirty="0" smtClean="0"/>
          </a:p>
          <a:p>
            <a:r>
              <a:rPr lang="en-GB" sz="2200" dirty="0" smtClean="0"/>
              <a:t>Simple </a:t>
            </a:r>
            <a:r>
              <a:rPr lang="en-GB" sz="2200" dirty="0"/>
              <a:t>molecules </a:t>
            </a:r>
            <a:r>
              <a:rPr lang="en-GB" sz="2200" dirty="0" smtClean="0"/>
              <a:t>(&lt;6 </a:t>
            </a:r>
            <a:r>
              <a:rPr lang="en-GB" sz="2200" dirty="0"/>
              <a:t>atoms)</a:t>
            </a:r>
          </a:p>
          <a:p>
            <a:r>
              <a:rPr lang="en-GB" sz="2200" dirty="0"/>
              <a:t>Complex molecules (≥6 atoms) – my particular concern</a:t>
            </a:r>
          </a:p>
          <a:p>
            <a:endParaRPr lang="en-GB" sz="2400" dirty="0" smtClean="0"/>
          </a:p>
          <a:p>
            <a:r>
              <a:rPr lang="en-GB" sz="2400" dirty="0" smtClean="0"/>
              <a:t>Gas-phase and grain-surface/ice molecules</a:t>
            </a:r>
            <a:endParaRPr lang="en-GB" sz="2400" dirty="0"/>
          </a:p>
          <a:p>
            <a:endParaRPr lang="en-GB" sz="2400" dirty="0"/>
          </a:p>
          <a:p>
            <a:r>
              <a:rPr lang="en-GB" sz="2200" dirty="0" smtClean="0"/>
              <a:t>Hot cores</a:t>
            </a: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/>
              <a:t>	</a:t>
            </a:r>
            <a:r>
              <a:rPr lang="en-GB" sz="1400" dirty="0" smtClean="0"/>
              <a:t>[e.g. </a:t>
            </a:r>
            <a:r>
              <a:rPr lang="en-GB" sz="1400" dirty="0" smtClean="0">
                <a:solidFill>
                  <a:prstClr val="black"/>
                </a:solidFill>
              </a:rPr>
              <a:t>Blake </a:t>
            </a:r>
            <a:r>
              <a:rPr lang="en-GB" sz="1400" dirty="0">
                <a:solidFill>
                  <a:prstClr val="black"/>
                </a:solidFill>
              </a:rPr>
              <a:t>et al. (1987); </a:t>
            </a:r>
            <a:r>
              <a:rPr lang="en-GB" sz="1400" dirty="0" err="1">
                <a:solidFill>
                  <a:prstClr val="black"/>
                </a:solidFill>
              </a:rPr>
              <a:t>Nummelin</a:t>
            </a:r>
            <a:r>
              <a:rPr lang="en-GB" sz="1400" dirty="0">
                <a:solidFill>
                  <a:prstClr val="black"/>
                </a:solidFill>
              </a:rPr>
              <a:t> et al. (2000</a:t>
            </a:r>
            <a:r>
              <a:rPr lang="en-GB" sz="1400" dirty="0" smtClean="0">
                <a:solidFill>
                  <a:prstClr val="black"/>
                </a:solidFill>
              </a:rPr>
              <a:t>)]</a:t>
            </a:r>
            <a:endParaRPr lang="en-GB" sz="2400" dirty="0" smtClean="0"/>
          </a:p>
          <a:p>
            <a:r>
              <a:rPr lang="en-GB" sz="2200" dirty="0" smtClean="0"/>
              <a:t>Hot ‘</a:t>
            </a:r>
            <a:r>
              <a:rPr lang="en-GB" sz="2200" dirty="0" err="1" smtClean="0"/>
              <a:t>corinos</a:t>
            </a:r>
            <a:r>
              <a:rPr lang="en-GB" sz="2200" dirty="0" smtClean="0"/>
              <a:t>’ (low mass) 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400" dirty="0"/>
              <a:t>	</a:t>
            </a:r>
            <a:r>
              <a:rPr lang="en-GB" sz="1400" dirty="0" smtClean="0"/>
              <a:t>[</a:t>
            </a:r>
            <a:r>
              <a:rPr lang="en-GB" sz="1400" dirty="0" err="1" smtClean="0"/>
              <a:t>Cazaux</a:t>
            </a:r>
            <a:r>
              <a:rPr lang="en-GB" sz="1400" dirty="0" smtClean="0"/>
              <a:t> </a:t>
            </a:r>
            <a:r>
              <a:rPr lang="en-GB" sz="1400" dirty="0"/>
              <a:t>et al. (2003); </a:t>
            </a:r>
            <a:r>
              <a:rPr lang="en-GB" sz="1400" dirty="0" err="1"/>
              <a:t>Bottinelli</a:t>
            </a:r>
            <a:r>
              <a:rPr lang="en-GB" sz="1400" dirty="0"/>
              <a:t> et al. (2004, 2007</a:t>
            </a:r>
            <a:r>
              <a:rPr lang="en-GB" sz="1400" dirty="0" smtClean="0"/>
              <a:t>), etc.]</a:t>
            </a:r>
            <a:endParaRPr lang="en-GB" sz="2400" dirty="0" smtClean="0"/>
          </a:p>
          <a:p>
            <a:r>
              <a:rPr lang="en-GB" sz="2200" dirty="0" smtClean="0"/>
              <a:t>‘Luke-warm’ cores (e.g. L1527)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400" dirty="0" smtClean="0"/>
              <a:t>	</a:t>
            </a:r>
            <a:r>
              <a:rPr lang="en-GB" sz="1400" dirty="0" smtClean="0"/>
              <a:t>[Sakai et al. (2007, 2008…), Hassel et al. (2008</a:t>
            </a:r>
            <a:r>
              <a:rPr lang="en-GB" sz="1400" dirty="0" smtClean="0"/>
              <a:t>)]</a:t>
            </a:r>
          </a:p>
          <a:p>
            <a:r>
              <a:rPr lang="en-GB" sz="2200" dirty="0" smtClean="0">
                <a:sym typeface="Symbol"/>
              </a:rPr>
              <a:t>Outflows, shocks</a:t>
            </a:r>
            <a:endParaRPr lang="en-GB" sz="2200" dirty="0">
              <a:sym typeface="Symbol"/>
            </a:endParaRPr>
          </a:p>
          <a:p>
            <a:pPr marL="109728" indent="0">
              <a:buNone/>
            </a:pPr>
            <a:r>
              <a:rPr lang="en-GB" sz="1400" dirty="0" smtClean="0">
                <a:sym typeface="Symbol"/>
              </a:rPr>
              <a:t>	[e.g. </a:t>
            </a:r>
            <a:r>
              <a:rPr lang="en-GB" sz="1400" dirty="0" err="1" smtClean="0">
                <a:sym typeface="Symbol"/>
              </a:rPr>
              <a:t>Arce</a:t>
            </a:r>
            <a:r>
              <a:rPr lang="en-GB" sz="1400" dirty="0" smtClean="0">
                <a:sym typeface="Symbol"/>
              </a:rPr>
              <a:t> et al. (2008)]</a:t>
            </a:r>
            <a:endParaRPr lang="en-GB" sz="1400" dirty="0">
              <a:sym typeface="Symbo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en-GB" dirty="0" smtClean="0"/>
              <a:t>What and where?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1931706" cy="13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72033"/>
          </a:xfrm>
        </p:spPr>
        <p:txBody>
          <a:bodyPr>
            <a:normAutofit fontScale="70000" lnSpcReduction="20000"/>
          </a:bodyPr>
          <a:lstStyle/>
          <a:p>
            <a:r>
              <a:rPr lang="en-GB" sz="2300" dirty="0" smtClean="0"/>
              <a:t>OSU 2005 rates</a:t>
            </a:r>
          </a:p>
          <a:p>
            <a:endParaRPr lang="en-GB" sz="2300" dirty="0" smtClean="0"/>
          </a:p>
          <a:p>
            <a:r>
              <a:rPr lang="en-GB" sz="2300" dirty="0" smtClean="0"/>
              <a:t>50 new neutral species + 32 gas-phase ions</a:t>
            </a:r>
          </a:p>
          <a:p>
            <a:endParaRPr lang="en-GB" sz="2300" dirty="0" smtClean="0"/>
          </a:p>
          <a:p>
            <a:r>
              <a:rPr lang="en-GB" sz="2300" dirty="0" smtClean="0"/>
              <a:t>Many surface reactions already present; mostly atomic addition</a:t>
            </a:r>
          </a:p>
          <a:p>
            <a:endParaRPr lang="en-GB" sz="2300" dirty="0" smtClean="0"/>
          </a:p>
          <a:p>
            <a:pPr>
              <a:spcAft>
                <a:spcPts val="1200"/>
              </a:spcAft>
            </a:pPr>
            <a:r>
              <a:rPr lang="en-GB" sz="2300" dirty="0" smtClean="0"/>
              <a:t>New chemistry:</a:t>
            </a:r>
          </a:p>
          <a:p>
            <a:pPr>
              <a:buNone/>
            </a:pPr>
            <a:r>
              <a:rPr lang="en-GB" sz="2300" dirty="0" smtClean="0"/>
              <a:t>	- Ion-molecule reactions with He</a:t>
            </a:r>
            <a:r>
              <a:rPr lang="en-GB" sz="2300" baseline="30000" dirty="0" smtClean="0"/>
              <a:t>+</a:t>
            </a:r>
            <a:r>
              <a:rPr lang="en-GB" sz="2300" dirty="0" smtClean="0"/>
              <a:t>, C</a:t>
            </a:r>
            <a:r>
              <a:rPr lang="en-GB" sz="2300" baseline="30000" dirty="0" smtClean="0"/>
              <a:t>+</a:t>
            </a:r>
            <a:r>
              <a:rPr lang="en-GB" sz="2300" dirty="0" smtClean="0"/>
              <a:t>, H</a:t>
            </a:r>
            <a:r>
              <a:rPr lang="en-GB" sz="2300" baseline="-25000" dirty="0" smtClean="0"/>
              <a:t>3</a:t>
            </a:r>
            <a:r>
              <a:rPr lang="en-GB" sz="2300" baseline="30000" dirty="0" smtClean="0"/>
              <a:t>+</a:t>
            </a:r>
            <a:r>
              <a:rPr lang="en-GB" sz="2300" dirty="0" smtClean="0"/>
              <a:t>, HCO</a:t>
            </a:r>
            <a:r>
              <a:rPr lang="en-GB" sz="2300" baseline="30000" dirty="0" smtClean="0"/>
              <a:t>+</a:t>
            </a:r>
            <a:r>
              <a:rPr lang="en-GB" sz="2300" dirty="0" smtClean="0"/>
              <a:t>, H</a:t>
            </a:r>
            <a:r>
              <a:rPr lang="en-GB" sz="2300" baseline="-25000" dirty="0" smtClean="0"/>
              <a:t>3</a:t>
            </a:r>
            <a:r>
              <a:rPr lang="en-GB" sz="2300" dirty="0" smtClean="0"/>
              <a:t>O</a:t>
            </a:r>
            <a:r>
              <a:rPr lang="en-GB" sz="2300" baseline="30000" dirty="0" smtClean="0"/>
              <a:t>+</a:t>
            </a:r>
            <a:r>
              <a:rPr lang="en-GB" sz="2300" dirty="0" smtClean="0"/>
              <a:t> </a:t>
            </a:r>
          </a:p>
          <a:p>
            <a:pPr>
              <a:spcAft>
                <a:spcPts val="1200"/>
              </a:spcAft>
              <a:buNone/>
            </a:pPr>
            <a:r>
              <a:rPr lang="en-GB" sz="2300" dirty="0" smtClean="0"/>
              <a:t>		(rates as per Herbst &amp; Leung 1986)</a:t>
            </a:r>
          </a:p>
          <a:p>
            <a:pPr>
              <a:buNone/>
            </a:pPr>
            <a:r>
              <a:rPr lang="en-GB" sz="2300" dirty="0" smtClean="0"/>
              <a:t>	- Dissociative recombination of resultant ions, </a:t>
            </a:r>
          </a:p>
          <a:p>
            <a:pPr>
              <a:buNone/>
            </a:pPr>
            <a:r>
              <a:rPr lang="en-GB" sz="2300" dirty="0" smtClean="0"/>
              <a:t>		guided by Geppert (2006) results </a:t>
            </a:r>
          </a:p>
          <a:p>
            <a:pPr>
              <a:spcAft>
                <a:spcPts val="1200"/>
              </a:spcAft>
              <a:buNone/>
            </a:pPr>
            <a:r>
              <a:rPr lang="en-GB" sz="2300" dirty="0" smtClean="0"/>
              <a:t>		(5% channel retains complex structures)</a:t>
            </a:r>
          </a:p>
          <a:p>
            <a:pPr>
              <a:buNone/>
            </a:pPr>
            <a:r>
              <a:rPr lang="en-GB" sz="2300" dirty="0" smtClean="0"/>
              <a:t>	- Cosmic-ray induced photodissociation: </a:t>
            </a:r>
          </a:p>
          <a:p>
            <a:pPr>
              <a:spcAft>
                <a:spcPts val="1200"/>
              </a:spcAft>
              <a:buNone/>
            </a:pPr>
            <a:r>
              <a:rPr lang="en-GB" sz="2300" dirty="0" smtClean="0"/>
              <a:t>		both gas-phase and grain-surface molecules (use g-p rates)</a:t>
            </a:r>
          </a:p>
          <a:p>
            <a:pPr>
              <a:buNone/>
            </a:pPr>
            <a:r>
              <a:rPr lang="en-GB" sz="2300" dirty="0" smtClean="0"/>
              <a:t>	- Large range of radical-addition surface reactions</a:t>
            </a:r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Complex chemistry model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Two-stage physical model</a:t>
            </a:r>
            <a:endParaRPr lang="en-GB" sz="32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500098" y="3714752"/>
            <a:ext cx="342902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71538" y="5214950"/>
            <a:ext cx="64294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1538" y="4786322"/>
            <a:ext cx="3214710" cy="0"/>
          </a:xfrm>
          <a:prstGeom prst="line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596" y="464344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K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43768" y="228599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 K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 rot="5400000">
            <a:off x="-65399" y="27442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715140" y="52863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571604" y="478632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Isothermal collapse</a:t>
            </a:r>
            <a:endParaRPr lang="en-GB" dirty="0"/>
          </a:p>
        </p:txBody>
      </p:sp>
      <p:sp>
        <p:nvSpPr>
          <p:cNvPr id="24" name="Arc 23"/>
          <p:cNvSpPr/>
          <p:nvPr/>
        </p:nvSpPr>
        <p:spPr>
          <a:xfrm flipH="1">
            <a:off x="4143372" y="2500306"/>
            <a:ext cx="6000792" cy="6572296"/>
          </a:xfrm>
          <a:prstGeom prst="arc">
            <a:avLst>
              <a:gd name="adj1" fmla="val 16200000"/>
              <a:gd name="adj2" fmla="val 20451475"/>
            </a:avLst>
          </a:prstGeom>
          <a:noFill/>
          <a:ln w="25400"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857752" y="2786058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Warm-up</a:t>
            </a:r>
          </a:p>
          <a:p>
            <a:r>
              <a:rPr lang="en-GB" sz="1400" dirty="0" smtClean="0"/>
              <a:t>(after </a:t>
            </a:r>
            <a:r>
              <a:rPr lang="en-GB" sz="1400" dirty="0" err="1" smtClean="0"/>
              <a:t>Viti</a:t>
            </a:r>
            <a:r>
              <a:rPr lang="en-GB" sz="1400" dirty="0" smtClean="0"/>
              <a:t> et al. 2004)</a:t>
            </a:r>
            <a:endParaRPr lang="en-GB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785918" y="1428736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/>
              <a:t>Isothermal collapse, </a:t>
            </a:r>
            <a:r>
              <a:rPr lang="en-GB" i="1" dirty="0" err="1" smtClean="0"/>
              <a:t>n</a:t>
            </a:r>
            <a:r>
              <a:rPr lang="en-GB" baseline="-25000" dirty="0" err="1" smtClean="0"/>
              <a:t>H</a:t>
            </a:r>
            <a:r>
              <a:rPr lang="en-GB" dirty="0" smtClean="0"/>
              <a:t> = 3 x 10</a:t>
            </a:r>
            <a:r>
              <a:rPr lang="en-GB" baseline="30000" dirty="0" smtClean="0"/>
              <a:t>3</a:t>
            </a:r>
            <a:r>
              <a:rPr lang="en-GB" dirty="0" smtClean="0"/>
              <a:t> </a:t>
            </a:r>
            <a:r>
              <a:rPr lang="en-GB" dirty="0" smtClean="0">
                <a:sym typeface="Symbol"/>
              </a:rPr>
              <a:t></a:t>
            </a:r>
            <a:r>
              <a:rPr lang="en-GB" dirty="0" smtClean="0"/>
              <a:t> 10</a:t>
            </a:r>
            <a:r>
              <a:rPr lang="en-GB" baseline="30000" dirty="0" smtClean="0"/>
              <a:t>7</a:t>
            </a:r>
            <a:r>
              <a:rPr lang="en-GB" dirty="0" smtClean="0"/>
              <a:t> cm</a:t>
            </a:r>
            <a:r>
              <a:rPr lang="en-GB" baseline="30000" dirty="0" smtClean="0"/>
              <a:t>-3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Warm-up from 10 – 200 K, over 2 x 10</a:t>
            </a:r>
            <a:r>
              <a:rPr lang="en-GB" baseline="30000" dirty="0" smtClean="0"/>
              <a:t>5</a:t>
            </a:r>
            <a:r>
              <a:rPr lang="en-GB" dirty="0" smtClean="0"/>
              <a:t> yr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GB" dirty="0" smtClean="0"/>
              <a:t>Model Results</a:t>
            </a:r>
            <a:endParaRPr lang="en-GB" dirty="0"/>
          </a:p>
        </p:txBody>
      </p:sp>
      <p:pic>
        <p:nvPicPr>
          <p:cNvPr id="15363" name="Content Placeholder 3" descr="p1_hotc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1928813"/>
            <a:ext cx="5143500" cy="4038600"/>
          </a:xfrm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14375" y="1428750"/>
            <a:ext cx="6500813" cy="369888"/>
            <a:chOff x="1214414" y="1428736"/>
            <a:chExt cx="6500890" cy="369332"/>
          </a:xfrm>
        </p:grpSpPr>
        <p:sp>
          <p:nvSpPr>
            <p:cNvPr id="8" name="Pentagon 7"/>
            <p:cNvSpPr/>
            <p:nvPr/>
          </p:nvSpPr>
          <p:spPr>
            <a:xfrm>
              <a:off x="5500715" y="1428736"/>
              <a:ext cx="2214589" cy="356651"/>
            </a:xfrm>
            <a:prstGeom prst="homePlate">
              <a:avLst>
                <a:gd name="adj" fmla="val 5119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Pentagon 6"/>
            <p:cNvSpPr/>
            <p:nvPr/>
          </p:nvSpPr>
          <p:spPr>
            <a:xfrm>
              <a:off x="2571743" y="1428736"/>
              <a:ext cx="3286164" cy="356651"/>
            </a:xfrm>
            <a:prstGeom prst="homePlate">
              <a:avLst>
                <a:gd name="adj" fmla="val 5119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Pentagon 8"/>
            <p:cNvSpPr/>
            <p:nvPr/>
          </p:nvSpPr>
          <p:spPr>
            <a:xfrm>
              <a:off x="1214414" y="1428736"/>
              <a:ext cx="2000274" cy="356651"/>
            </a:xfrm>
            <a:prstGeom prst="homePlate">
              <a:avLst>
                <a:gd name="adj" fmla="val 5119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5373" name="TextBox 9"/>
            <p:cNvSpPr txBox="1">
              <a:spLocks noChangeArrowheads="1"/>
            </p:cNvSpPr>
            <p:nvPr/>
          </p:nvSpPr>
          <p:spPr bwMode="auto">
            <a:xfrm>
              <a:off x="1428728" y="1428736"/>
              <a:ext cx="14287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latin typeface="Book Antiqua" pitchFamily="18" charset="0"/>
                </a:rPr>
                <a:t>Envelope</a:t>
              </a:r>
            </a:p>
          </p:txBody>
        </p:sp>
        <p:sp>
          <p:nvSpPr>
            <p:cNvPr id="15374" name="TextBox 10"/>
            <p:cNvSpPr txBox="1">
              <a:spLocks noChangeArrowheads="1"/>
            </p:cNvSpPr>
            <p:nvPr/>
          </p:nvSpPr>
          <p:spPr bwMode="auto">
            <a:xfrm>
              <a:off x="3214678" y="1428736"/>
              <a:ext cx="2500330" cy="36933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latin typeface="Book Antiqua" pitchFamily="18" charset="0"/>
                </a:rPr>
                <a:t>Extended Component</a:t>
              </a:r>
            </a:p>
          </p:txBody>
        </p:sp>
        <p:sp>
          <p:nvSpPr>
            <p:cNvPr id="15375" name="TextBox 11"/>
            <p:cNvSpPr txBox="1">
              <a:spLocks noChangeArrowheads="1"/>
            </p:cNvSpPr>
            <p:nvPr/>
          </p:nvSpPr>
          <p:spPr bwMode="auto">
            <a:xfrm>
              <a:off x="6143636" y="1428736"/>
              <a:ext cx="1285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latin typeface="Book Antiqua" pitchFamily="18" charset="0"/>
                </a:rPr>
                <a:t>Hot Core</a:t>
              </a:r>
            </a:p>
          </p:txBody>
        </p:sp>
      </p:grpSp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4429124" y="6072206"/>
            <a:ext cx="4143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Book Antiqua" pitchFamily="18" charset="0"/>
              </a:rPr>
              <a:t>Warm-up Phase: 10 – 200 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643688" y="2357430"/>
            <a:ext cx="2500312" cy="1016000"/>
            <a:chOff x="6643702" y="2500306"/>
            <a:chExt cx="2500298" cy="1015663"/>
          </a:xfrm>
        </p:grpSpPr>
        <p:sp>
          <p:nvSpPr>
            <p:cNvPr id="15367" name="TextBox 14"/>
            <p:cNvSpPr txBox="1">
              <a:spLocks noChangeArrowheads="1"/>
            </p:cNvSpPr>
            <p:nvPr/>
          </p:nvSpPr>
          <p:spPr bwMode="auto">
            <a:xfrm>
              <a:off x="7215174" y="2500306"/>
              <a:ext cx="192882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latin typeface="Book Antiqua" pitchFamily="18" charset="0"/>
                </a:rPr>
                <a:t>Gas Phase</a:t>
              </a:r>
            </a:p>
            <a:p>
              <a:endParaRPr lang="en-GB" sz="2000" dirty="0">
                <a:latin typeface="Book Antiqua" pitchFamily="18" charset="0"/>
              </a:endParaRPr>
            </a:p>
            <a:p>
              <a:r>
                <a:rPr lang="en-GB" sz="2000" dirty="0">
                  <a:latin typeface="Book Antiqua" pitchFamily="18" charset="0"/>
                </a:rPr>
                <a:t>Grain Surface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643702" y="2714547"/>
              <a:ext cx="500059" cy="158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43702" y="3357272"/>
              <a:ext cx="500059" cy="1586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715140" y="3571876"/>
            <a:ext cx="2214578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Chemical model:</a:t>
            </a:r>
          </a:p>
          <a:p>
            <a:r>
              <a:rPr lang="en-GB" dirty="0" smtClean="0"/>
              <a:t>Parcel of in-falling gas.</a:t>
            </a:r>
          </a:p>
          <a:p>
            <a:r>
              <a:rPr lang="en-GB" dirty="0" smtClean="0"/>
              <a:t>Represents history of parcel,</a:t>
            </a:r>
          </a:p>
          <a:p>
            <a:r>
              <a:rPr lang="en-GB" b="1" dirty="0" smtClean="0"/>
              <a:t>or </a:t>
            </a:r>
            <a:r>
              <a:rPr lang="en-GB" b="1" i="1" dirty="0" smtClean="0"/>
              <a:t>current</a:t>
            </a:r>
            <a:r>
              <a:rPr lang="en-GB" b="1" dirty="0" smtClean="0"/>
              <a:t> snapshot through the hot core</a:t>
            </a:r>
            <a:endParaRPr lang="en-GB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p3_hotco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286125"/>
            <a:ext cx="4429125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Content Placeholder 4" descr="p2_hotco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285750"/>
            <a:ext cx="4429125" cy="3367088"/>
          </a:xfrm>
        </p:spPr>
      </p:pic>
      <p:sp>
        <p:nvSpPr>
          <p:cNvPr id="4" name="Pentagon 3"/>
          <p:cNvSpPr/>
          <p:nvPr/>
        </p:nvSpPr>
        <p:spPr>
          <a:xfrm rot="-5400000">
            <a:off x="178574" y="4321964"/>
            <a:ext cx="3429000" cy="357187"/>
          </a:xfrm>
          <a:prstGeom prst="homePlate">
            <a:avLst>
              <a:gd name="adj" fmla="val 51194"/>
            </a:avLst>
          </a:prstGeom>
          <a:gradFill>
            <a:gsLst>
              <a:gs pos="100000">
                <a:schemeClr val="accent4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accent2">
                    <a:lumMod val="50000"/>
                  </a:schemeClr>
                </a:solidFill>
              </a:rPr>
              <a:t>HCO, CH</a:t>
            </a:r>
            <a:r>
              <a:rPr lang="en-GB" sz="1600" b="1" baseline="-25000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GB" sz="1600" b="1" dirty="0">
                <a:solidFill>
                  <a:schemeClr val="accent2">
                    <a:lumMod val="50000"/>
                  </a:schemeClr>
                </a:solidFill>
              </a:rPr>
              <a:t> radicals: </a:t>
            </a:r>
            <a:r>
              <a:rPr lang="en-GB" sz="1600" b="1" dirty="0">
                <a:solidFill>
                  <a:srgbClr val="FFFF00"/>
                </a:solidFill>
              </a:rPr>
              <a:t>mobile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rot="-5400000">
            <a:off x="750078" y="4250526"/>
            <a:ext cx="3429000" cy="357188"/>
          </a:xfrm>
          <a:prstGeom prst="homePlate">
            <a:avLst>
              <a:gd name="adj" fmla="val 51194"/>
            </a:avLst>
          </a:prstGeom>
          <a:gradFill>
            <a:gsLst>
              <a:gs pos="100000">
                <a:schemeClr val="accent4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H</a:t>
            </a:r>
            <a:r>
              <a:rPr lang="en-GB" sz="1600" b="1" baseline="-25000" dirty="0" smtClean="0">
                <a:solidFill>
                  <a:schemeClr val="tx1"/>
                </a:solidFill>
              </a:rPr>
              <a:t>2</a:t>
            </a:r>
            <a:r>
              <a:rPr lang="en-GB" sz="1600" b="1" dirty="0" smtClean="0">
                <a:solidFill>
                  <a:schemeClr val="tx1"/>
                </a:solidFill>
              </a:rPr>
              <a:t>CO </a:t>
            </a:r>
            <a:r>
              <a:rPr lang="en-GB" sz="1600" b="1" dirty="0">
                <a:solidFill>
                  <a:schemeClr val="tx1"/>
                </a:solidFill>
              </a:rPr>
              <a:t>evaporates</a:t>
            </a:r>
            <a:r>
              <a:rPr lang="en-GB" sz="1600" b="1" dirty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smtClean="0">
                <a:solidFill>
                  <a:srgbClr val="FFFF00"/>
                </a:solidFill>
              </a:rPr>
              <a:t>chemistry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 rot="-5400000">
            <a:off x="1607334" y="3464708"/>
            <a:ext cx="3429000" cy="357187"/>
          </a:xfrm>
          <a:prstGeom prst="homePlate">
            <a:avLst>
              <a:gd name="adj" fmla="val 51194"/>
            </a:avLst>
          </a:prstGeom>
          <a:gradFill>
            <a:gsLst>
              <a:gs pos="100000">
                <a:schemeClr val="accent4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Some early evaporation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4500562" y="1285860"/>
            <a:ext cx="2214578" cy="928694"/>
          </a:xfrm>
          <a:prstGeom prst="homePlate">
            <a:avLst>
              <a:gd name="adj" fmla="val 51194"/>
            </a:avLst>
          </a:prstGeom>
          <a:gradFill>
            <a:gsLst>
              <a:gs pos="100000">
                <a:schemeClr val="accent4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anchor="ctr">
            <a:flatTx/>
          </a:bodyPr>
          <a:lstStyle/>
          <a:p>
            <a:pPr marL="27432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Good match to</a:t>
            </a:r>
          </a:p>
          <a:p>
            <a:pPr marL="27432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observations:</a:t>
            </a:r>
          </a:p>
          <a:p>
            <a:pPr marL="27432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10</a:t>
            </a:r>
            <a:r>
              <a:rPr lang="en-GB" sz="1600" b="1" baseline="30000" dirty="0" smtClean="0">
                <a:solidFill>
                  <a:schemeClr val="tx1"/>
                </a:solidFill>
              </a:rPr>
              <a:t>-9</a:t>
            </a:r>
            <a:r>
              <a:rPr lang="en-GB" sz="1600" b="1" dirty="0" smtClean="0">
                <a:solidFill>
                  <a:schemeClr val="tx1"/>
                </a:solidFill>
              </a:rPr>
              <a:t> – 10</a:t>
            </a:r>
            <a:r>
              <a:rPr lang="en-GB" sz="1600" b="1" baseline="30000" dirty="0" smtClean="0">
                <a:solidFill>
                  <a:schemeClr val="tx1"/>
                </a:solidFill>
              </a:rPr>
              <a:t>-7   </a:t>
            </a:r>
            <a:endParaRPr lang="en-GB" b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8016" y="0"/>
            <a:ext cx="1214446" cy="3429000"/>
            <a:chOff x="6858016" y="0"/>
            <a:chExt cx="1214446" cy="3429000"/>
          </a:xfrm>
        </p:grpSpPr>
        <p:sp>
          <p:nvSpPr>
            <p:cNvPr id="14" name="Pentagon 13"/>
            <p:cNvSpPr/>
            <p:nvPr/>
          </p:nvSpPr>
          <p:spPr>
            <a:xfrm rot="16200000">
              <a:off x="6179367" y="1535905"/>
              <a:ext cx="3429000" cy="357190"/>
            </a:xfrm>
            <a:prstGeom prst="homePlate">
              <a:avLst>
                <a:gd name="adj" fmla="val 51194"/>
              </a:avLst>
            </a:prstGeom>
            <a:gradFill>
              <a:gsLst>
                <a:gs pos="100000">
                  <a:schemeClr val="accent4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0"/>
            </a:gra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 smtClean="0">
                  <a:solidFill>
                    <a:srgbClr val="FFFF00"/>
                  </a:solidFill>
                </a:rPr>
                <a:t>“Heavy” </a:t>
              </a:r>
              <a:r>
                <a:rPr lang="en-GB" sz="1600" b="1" dirty="0" smtClean="0">
                  <a:solidFill>
                    <a:schemeClr val="tx1"/>
                  </a:solidFill>
                </a:rPr>
                <a:t>species: compact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Pentagon 15"/>
            <p:cNvSpPr/>
            <p:nvPr/>
          </p:nvSpPr>
          <p:spPr>
            <a:xfrm rot="16200000">
              <a:off x="5322111" y="1535905"/>
              <a:ext cx="3429000" cy="357190"/>
            </a:xfrm>
            <a:prstGeom prst="homePlate">
              <a:avLst>
                <a:gd name="adj" fmla="val 51194"/>
              </a:avLst>
            </a:prstGeom>
            <a:gradFill>
              <a:gsLst>
                <a:gs pos="100000">
                  <a:schemeClr val="accent4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0"/>
            </a:gra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80000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 smtClean="0">
                  <a:solidFill>
                    <a:srgbClr val="FFFF00"/>
                  </a:solidFill>
                </a:rPr>
                <a:t>“Light”</a:t>
              </a:r>
              <a:r>
                <a:rPr lang="en-GB" sz="1600" b="1" dirty="0" smtClean="0">
                  <a:solidFill>
                    <a:schemeClr val="tx1"/>
                  </a:solidFill>
                </a:rPr>
                <a:t> species: extended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95936" y="5157192"/>
            <a:ext cx="435768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20 – 40 K is crucial range for most complex molecule formation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7" grpId="0" build="allAtOnce" animBg="1"/>
      <p:bldP spid="8" grpId="0" build="allAtOnce" animBg="1"/>
      <p:bldP spid="13" grpId="0" build="allAtOnce" animBg="1"/>
      <p:bldP spid="12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/>
              <a:t>Surface Routes to Complex Molecules</a:t>
            </a:r>
            <a:endParaRPr lang="en-GB" sz="3200" dirty="0"/>
          </a:p>
        </p:txBody>
      </p:sp>
      <p:pic>
        <p:nvPicPr>
          <p:cNvPr id="16387" name="Content Placeholder 20" descr="balls-p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2" t="3920" r="462" b="3265"/>
          <a:stretch>
            <a:fillRect/>
          </a:stretch>
        </p:blipFill>
        <p:spPr>
          <a:xfrm>
            <a:off x="1071538" y="1357298"/>
            <a:ext cx="7000875" cy="46434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3600" dirty="0" smtClean="0"/>
              <a:t>Good agreement with Sgr B2(N):</a:t>
            </a:r>
            <a:br>
              <a:rPr lang="en-GB" sz="3600" dirty="0" smtClean="0"/>
            </a:br>
            <a:r>
              <a:rPr lang="en-GB" sz="3600" dirty="0" smtClean="0"/>
              <a:t>		</a:t>
            </a:r>
            <a:r>
              <a:rPr lang="en-GB" sz="3600" dirty="0" smtClean="0">
                <a:solidFill>
                  <a:srgbClr val="C00000"/>
                </a:solidFill>
              </a:rPr>
              <a:t>abundances </a:t>
            </a:r>
            <a:r>
              <a:rPr lang="en-GB" sz="3600" i="1" dirty="0" smtClean="0">
                <a:solidFill>
                  <a:srgbClr val="C00000"/>
                </a:solidFill>
              </a:rPr>
              <a:t>and</a:t>
            </a:r>
            <a:r>
              <a:rPr lang="en-GB" sz="3600" dirty="0" smtClean="0">
                <a:solidFill>
                  <a:srgbClr val="C00000"/>
                </a:solidFill>
              </a:rPr>
              <a:t> temps</a:t>
            </a:r>
            <a:endParaRPr lang="en-GB" sz="3600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06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32"/>
                <a:gridCol w="1214446"/>
                <a:gridCol w="642942"/>
                <a:gridCol w="1143008"/>
                <a:gridCol w="1071570"/>
                <a:gridCol w="214314"/>
                <a:gridCol w="1214446"/>
                <a:gridCol w="1185842"/>
              </a:tblGrid>
              <a:tr h="322831">
                <a:tc>
                  <a:txBody>
                    <a:bodyPr/>
                    <a:lstStyle/>
                    <a:p>
                      <a:endParaRPr lang="en-GB" sz="1400" dirty="0" smtClean="0"/>
                    </a:p>
                    <a:p>
                      <a:r>
                        <a:rPr lang="en-GB" sz="1400" dirty="0" smtClean="0"/>
                        <a:t>Species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Formula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Ref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Observed</a:t>
                      </a:r>
                    </a:p>
                    <a:p>
                      <a:pPr algn="ctr"/>
                      <a:r>
                        <a:rPr lang="en-GB" sz="1400" dirty="0" smtClean="0"/>
                        <a:t>T</a:t>
                      </a:r>
                      <a:r>
                        <a:rPr lang="en-GB" sz="1400" baseline="-25000" dirty="0" smtClean="0"/>
                        <a:t>rot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Observed n(</a:t>
                      </a:r>
                      <a:r>
                        <a:rPr lang="en-GB" sz="1400" dirty="0" err="1" smtClean="0"/>
                        <a:t>i</a:t>
                      </a:r>
                      <a:r>
                        <a:rPr lang="en-GB" sz="1400" dirty="0" smtClean="0"/>
                        <a:t>)/</a:t>
                      </a:r>
                      <a:r>
                        <a:rPr lang="en-GB" sz="1400" dirty="0" err="1" smtClean="0"/>
                        <a:t>n</a:t>
                      </a:r>
                      <a:r>
                        <a:rPr lang="en-GB" sz="1400" baseline="-25000" dirty="0" err="1" smtClean="0"/>
                        <a:t>H</a:t>
                      </a:r>
                      <a:r>
                        <a:rPr lang="en-GB" sz="1400" baseline="0" dirty="0" smtClean="0"/>
                        <a:t>*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Peak model </a:t>
                      </a:r>
                    </a:p>
                    <a:p>
                      <a:pPr algn="ctr"/>
                      <a:r>
                        <a:rPr lang="en-GB" sz="1400" dirty="0" smtClean="0"/>
                        <a:t>T</a:t>
                      </a:r>
                      <a:r>
                        <a:rPr lang="en-GB" sz="1400" baseline="0" dirty="0" smtClean="0"/>
                        <a:t> (K)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Peak model n(</a:t>
                      </a:r>
                      <a:r>
                        <a:rPr lang="en-GB" sz="1400" dirty="0" err="1" smtClean="0"/>
                        <a:t>i</a:t>
                      </a:r>
                      <a:r>
                        <a:rPr lang="en-GB" sz="1400" dirty="0" smtClean="0"/>
                        <a:t>)/</a:t>
                      </a:r>
                      <a:r>
                        <a:rPr lang="en-GB" sz="1400" dirty="0" err="1" smtClean="0"/>
                        <a:t>n</a:t>
                      </a:r>
                      <a:r>
                        <a:rPr lang="en-GB" sz="1400" baseline="-25000" dirty="0" err="1" smtClean="0"/>
                        <a:t>H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Formaldehyde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</a:t>
                      </a:r>
                      <a:r>
                        <a:rPr lang="en-GB" sz="1400" baseline="-25000" dirty="0" smtClean="0"/>
                        <a:t>2</a:t>
                      </a:r>
                      <a:r>
                        <a:rPr lang="en-GB" sz="1400" baseline="0" dirty="0" smtClean="0"/>
                        <a:t>CO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2.5(-10)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1.6(-6)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Methanol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</a:t>
                      </a:r>
                      <a:r>
                        <a:rPr lang="en-GB" sz="1400" baseline="-25000" dirty="0" smtClean="0"/>
                        <a:t>3</a:t>
                      </a:r>
                      <a:r>
                        <a:rPr lang="en-GB" sz="1400" dirty="0" smtClean="0"/>
                        <a:t>OH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238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8.3(-7)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2.6(-6)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Acetaldehyde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</a:t>
                      </a:r>
                      <a:r>
                        <a:rPr lang="en-GB" sz="1400" baseline="-25000" dirty="0" smtClean="0"/>
                        <a:t>3</a:t>
                      </a:r>
                      <a:r>
                        <a:rPr lang="en-GB" sz="1400" dirty="0" smtClean="0"/>
                        <a:t>CHO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7.3(-11)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3.0(-10)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Acetic acid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</a:t>
                      </a:r>
                      <a:r>
                        <a:rPr lang="en-GB" sz="1400" baseline="-25000" dirty="0" smtClean="0"/>
                        <a:t>3</a:t>
                      </a:r>
                      <a:r>
                        <a:rPr lang="en-GB" sz="1400" dirty="0" smtClean="0"/>
                        <a:t>COOH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8.5(-11)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9.0(-11)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Methyl </a:t>
                      </a:r>
                      <a:r>
                        <a:rPr lang="en-GB" sz="1400" dirty="0" err="1" smtClean="0"/>
                        <a:t>formate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HCOOCH</a:t>
                      </a:r>
                      <a:r>
                        <a:rPr lang="en-GB" sz="1400" baseline="-25000" dirty="0" smtClean="0"/>
                        <a:t>3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2.0(-9)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1.9(-10)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Glycolaldehyde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HCOCH</a:t>
                      </a:r>
                      <a:r>
                        <a:rPr lang="en-GB" sz="1400" baseline="-25000" dirty="0" smtClean="0"/>
                        <a:t>2</a:t>
                      </a:r>
                      <a:r>
                        <a:rPr lang="en-GB" sz="1400" dirty="0" smtClean="0"/>
                        <a:t>OH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~2(-11)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2.5(-11)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Dimethyl</a:t>
                      </a:r>
                      <a:r>
                        <a:rPr lang="en-GB" sz="1400" dirty="0" smtClean="0"/>
                        <a:t> ether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</a:t>
                      </a:r>
                      <a:r>
                        <a:rPr lang="en-GB" sz="1400" baseline="-25000" dirty="0" smtClean="0"/>
                        <a:t>3</a:t>
                      </a:r>
                      <a:r>
                        <a:rPr lang="en-GB" sz="1400" dirty="0" smtClean="0"/>
                        <a:t>OCH</a:t>
                      </a:r>
                      <a:r>
                        <a:rPr lang="en-GB" sz="1400" baseline="-25000" dirty="0" smtClean="0"/>
                        <a:t>3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197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1.3(-9)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6.4(-9)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Ethanol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</a:t>
                      </a:r>
                      <a:r>
                        <a:rPr lang="en-GB" sz="1400" baseline="-25000" dirty="0" smtClean="0"/>
                        <a:t>2</a:t>
                      </a:r>
                      <a:r>
                        <a:rPr lang="en-GB" sz="1400" dirty="0" smtClean="0"/>
                        <a:t>H</a:t>
                      </a:r>
                      <a:r>
                        <a:rPr lang="en-GB" sz="1400" baseline="-25000" dirty="0" smtClean="0"/>
                        <a:t>5</a:t>
                      </a:r>
                      <a:r>
                        <a:rPr lang="en-GB" sz="1400" dirty="0" smtClean="0"/>
                        <a:t>OH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7.0(-10)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3.8(-9)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Ethylene glycol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(CH</a:t>
                      </a:r>
                      <a:r>
                        <a:rPr lang="en-GB" sz="1400" baseline="-25000" dirty="0" smtClean="0"/>
                        <a:t>2</a:t>
                      </a:r>
                      <a:r>
                        <a:rPr lang="en-GB" sz="1400" dirty="0" smtClean="0"/>
                        <a:t>OH)</a:t>
                      </a:r>
                      <a:r>
                        <a:rPr lang="en-GB" sz="1400" baseline="-25000" dirty="0" smtClean="0"/>
                        <a:t>2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3.3(-10)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171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9.7(-11)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Isocyanic</a:t>
                      </a:r>
                      <a:r>
                        <a:rPr lang="en-GB" sz="1400" dirty="0" smtClean="0"/>
                        <a:t> acid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HNCO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2.8(-10)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1.3(-9)</a:t>
                      </a:r>
                      <a:endParaRPr lang="en-GB" sz="1400" dirty="0"/>
                    </a:p>
                  </a:txBody>
                  <a:tcPr/>
                </a:tc>
              </a:tr>
              <a:tr h="32283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Methylamine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</a:t>
                      </a:r>
                      <a:r>
                        <a:rPr lang="en-GB" sz="1400" baseline="-25000" dirty="0" smtClean="0"/>
                        <a:t>3</a:t>
                      </a:r>
                      <a:r>
                        <a:rPr lang="en-GB" sz="1400" dirty="0" smtClean="0"/>
                        <a:t>NH</a:t>
                      </a:r>
                      <a:r>
                        <a:rPr lang="en-GB" sz="1400" baseline="-25000" dirty="0" smtClean="0"/>
                        <a:t>2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230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2.5(-6)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2.6(-7)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71934" y="5715016"/>
            <a:ext cx="4500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* Scaled to 23’’ beam size</a:t>
            </a:r>
          </a:p>
          <a:p>
            <a:r>
              <a:rPr lang="en-GB" sz="1400" dirty="0" smtClean="0"/>
              <a:t>1=</a:t>
            </a:r>
            <a:r>
              <a:rPr lang="en-GB" sz="1400" dirty="0" err="1" smtClean="0"/>
              <a:t>Nummelin</a:t>
            </a:r>
            <a:r>
              <a:rPr lang="en-GB" sz="1400" dirty="0" smtClean="0"/>
              <a:t> et al. (2000); 2=Snyder et al. (2002)</a:t>
            </a:r>
          </a:p>
          <a:p>
            <a:r>
              <a:rPr lang="en-GB" sz="1400" dirty="0" smtClean="0"/>
              <a:t>3=Hollis et al. (2002); 4=Hollis et al. (2000)</a:t>
            </a:r>
            <a:endParaRPr lang="en-GB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214810" y="2000240"/>
            <a:ext cx="2857520" cy="285752"/>
            <a:chOff x="4214810" y="2000240"/>
            <a:chExt cx="2857520" cy="285752"/>
          </a:xfrm>
        </p:grpSpPr>
        <p:sp>
          <p:nvSpPr>
            <p:cNvPr id="7" name="Oval 6"/>
            <p:cNvSpPr/>
            <p:nvPr/>
          </p:nvSpPr>
          <p:spPr>
            <a:xfrm>
              <a:off x="4214810" y="2000240"/>
              <a:ext cx="428628" cy="285752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6643702" y="2000240"/>
              <a:ext cx="428628" cy="285752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14810" y="2643182"/>
            <a:ext cx="2857520" cy="285752"/>
            <a:chOff x="4214810" y="2000240"/>
            <a:chExt cx="2857520" cy="285752"/>
          </a:xfrm>
        </p:grpSpPr>
        <p:sp>
          <p:nvSpPr>
            <p:cNvPr id="11" name="Oval 10"/>
            <p:cNvSpPr/>
            <p:nvPr/>
          </p:nvSpPr>
          <p:spPr>
            <a:xfrm>
              <a:off x="4214810" y="2000240"/>
              <a:ext cx="428628" cy="285752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643702" y="2000240"/>
              <a:ext cx="428628" cy="285752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Methanol is crucial (still)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7758138" cy="4525963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n-GB" sz="2400" dirty="0" smtClean="0"/>
              <a:t>Methanol is (most) important parent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CR-induced photodissociation of ices </a:t>
            </a:r>
            <a:r>
              <a:rPr lang="en-GB" sz="2400" dirty="0" smtClean="0">
                <a:sym typeface="Symbol"/>
              </a:rPr>
              <a:t> complex molecules</a:t>
            </a:r>
          </a:p>
          <a:p>
            <a:pPr>
              <a:spcAft>
                <a:spcPts val="1200"/>
              </a:spcAft>
            </a:pPr>
            <a:r>
              <a:rPr lang="en-GB" sz="2400" dirty="0" smtClean="0">
                <a:sym typeface="Symbol"/>
              </a:rPr>
              <a:t>Longer timescales (at 20 – 40K)  more abundant complex molecules</a:t>
            </a:r>
          </a:p>
          <a:p>
            <a:pPr>
              <a:spcAft>
                <a:spcPts val="1200"/>
              </a:spcAft>
            </a:pPr>
            <a:r>
              <a:rPr lang="en-GB" sz="2400" dirty="0" smtClean="0">
                <a:sym typeface="Symbol"/>
              </a:rPr>
              <a:t>Currently assume gas-phase PD rates</a:t>
            </a:r>
            <a:endParaRPr lang="en-GB" sz="2400" dirty="0" smtClean="0"/>
          </a:p>
          <a:p>
            <a:r>
              <a:rPr lang="en-GB" sz="2400" dirty="0" smtClean="0"/>
              <a:t>What fraction gives 	CH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OH ?		(40%)</a:t>
            </a:r>
          </a:p>
          <a:p>
            <a:pPr>
              <a:buNone/>
            </a:pPr>
            <a:r>
              <a:rPr lang="en-GB" sz="2400" dirty="0" smtClean="0"/>
              <a:t>	 			 CH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O ?		(40%)</a:t>
            </a:r>
          </a:p>
          <a:p>
            <a:pPr>
              <a:spcAft>
                <a:spcPts val="1200"/>
              </a:spcAft>
              <a:buNone/>
            </a:pPr>
            <a:r>
              <a:rPr lang="en-GB" sz="2400" dirty="0" smtClean="0"/>
              <a:t>				 CH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?		(20%)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Use experimental/modelling techniques to get methanol BRs</a:t>
            </a:r>
          </a:p>
          <a:p>
            <a:pPr>
              <a:spcAft>
                <a:spcPts val="1200"/>
              </a:spcAft>
              <a:buNone/>
            </a:pPr>
            <a:r>
              <a:rPr lang="en-GB" sz="2400" dirty="0" smtClean="0"/>
              <a:t>		</a:t>
            </a:r>
            <a:r>
              <a:rPr lang="en-GB" sz="2400" dirty="0" err="1" smtClean="0"/>
              <a:t>Öberg</a:t>
            </a:r>
            <a:r>
              <a:rPr lang="en-GB" sz="2400" dirty="0" smtClean="0"/>
              <a:t> et al. (2009) – ice-phase experiments</a:t>
            </a:r>
          </a:p>
          <a:p>
            <a:pPr>
              <a:spcAft>
                <a:spcPts val="1200"/>
              </a:spcAft>
              <a:buNone/>
            </a:pPr>
            <a:r>
              <a:rPr lang="en-GB" sz="2400" dirty="0" smtClean="0"/>
              <a:t>		Garrod &amp; </a:t>
            </a:r>
            <a:r>
              <a:rPr lang="en-GB" sz="2400" dirty="0" err="1" smtClean="0"/>
              <a:t>Öberg</a:t>
            </a:r>
            <a:r>
              <a:rPr lang="en-GB" sz="2400" dirty="0" smtClean="0"/>
              <a:t> (in prep.) – ice-phase </a:t>
            </a:r>
            <a:r>
              <a:rPr lang="en-GB" sz="2400" dirty="0" smtClean="0"/>
              <a:t>models of experiments</a:t>
            </a:r>
            <a:endParaRPr lang="en-GB" sz="2400" dirty="0" smtClean="0"/>
          </a:p>
          <a:p>
            <a:pPr>
              <a:spcAft>
                <a:spcPts val="1200"/>
              </a:spcAft>
              <a:buNone/>
            </a:pPr>
            <a:r>
              <a:rPr lang="en-GB" sz="2400" dirty="0" smtClean="0"/>
              <a:t>		</a:t>
            </a:r>
            <a:r>
              <a:rPr lang="en-GB" sz="2400" dirty="0" err="1" smtClean="0"/>
              <a:t>Laas</a:t>
            </a:r>
            <a:r>
              <a:rPr lang="en-GB" sz="2400" dirty="0" smtClean="0"/>
              <a:t> et al. (in prep.) – gas-phase experiments &amp;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err="1" smtClean="0"/>
              <a:t>Dimethyl</a:t>
            </a:r>
            <a:r>
              <a:rPr lang="en-GB" sz="2000" dirty="0" smtClean="0"/>
              <a:t> ether may be formed in gas phase:</a:t>
            </a:r>
          </a:p>
          <a:p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CH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OH</a:t>
            </a:r>
            <a:r>
              <a:rPr lang="en-GB" sz="2000" baseline="-25000" dirty="0" smtClean="0"/>
              <a:t>2</a:t>
            </a:r>
            <a:r>
              <a:rPr lang="en-GB" sz="2000" baseline="30000" dirty="0" smtClean="0"/>
              <a:t>+</a:t>
            </a:r>
            <a:r>
              <a:rPr lang="en-GB" sz="2000" dirty="0" smtClean="0"/>
              <a:t> + CH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OH </a:t>
            </a:r>
            <a:r>
              <a:rPr lang="en-GB" sz="2000" dirty="0" smtClean="0">
                <a:sym typeface="Symbol"/>
              </a:rPr>
              <a:t> 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OCH</a:t>
            </a:r>
            <a:r>
              <a:rPr lang="en-GB" sz="2000" baseline="-25000" dirty="0" smtClean="0">
                <a:sym typeface="Symbol"/>
              </a:rPr>
              <a:t>4</a:t>
            </a:r>
            <a:r>
              <a:rPr lang="en-GB" sz="2000" baseline="30000" dirty="0" smtClean="0">
                <a:sym typeface="Symbol"/>
              </a:rPr>
              <a:t>+</a:t>
            </a:r>
            <a:r>
              <a:rPr lang="en-GB" sz="2000" dirty="0" smtClean="0">
                <a:sym typeface="Symbol"/>
              </a:rPr>
              <a:t> + H</a:t>
            </a:r>
            <a:r>
              <a:rPr lang="en-GB" sz="2000" baseline="-25000" dirty="0" smtClean="0">
                <a:sym typeface="Symbol"/>
              </a:rPr>
              <a:t>2</a:t>
            </a:r>
            <a:r>
              <a:rPr lang="en-GB" sz="2000" dirty="0" smtClean="0">
                <a:sym typeface="Symbol"/>
              </a:rPr>
              <a:t>O</a:t>
            </a:r>
          </a:p>
          <a:p>
            <a:pPr>
              <a:buNone/>
            </a:pPr>
            <a:r>
              <a:rPr lang="en-GB" sz="2000" dirty="0" smtClean="0">
                <a:sym typeface="Symbol"/>
              </a:rPr>
              <a:t>	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OCH</a:t>
            </a:r>
            <a:r>
              <a:rPr lang="en-GB" sz="2000" baseline="-25000" dirty="0" smtClean="0">
                <a:sym typeface="Symbol"/>
              </a:rPr>
              <a:t>4</a:t>
            </a:r>
            <a:r>
              <a:rPr lang="en-GB" sz="2000" baseline="30000" dirty="0" smtClean="0">
                <a:sym typeface="Symbol"/>
              </a:rPr>
              <a:t>+</a:t>
            </a:r>
            <a:r>
              <a:rPr lang="en-GB" sz="2000" dirty="0" smtClean="0">
                <a:sym typeface="Symbol"/>
              </a:rPr>
              <a:t> + e</a:t>
            </a:r>
            <a:r>
              <a:rPr lang="en-GB" sz="2000" baseline="30000" dirty="0" smtClean="0">
                <a:sym typeface="Symbol"/>
              </a:rPr>
              <a:t>-</a:t>
            </a:r>
            <a:r>
              <a:rPr lang="en-GB" sz="2000" dirty="0" smtClean="0">
                <a:sym typeface="Symbol"/>
              </a:rPr>
              <a:t>  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OCH</a:t>
            </a:r>
            <a:r>
              <a:rPr lang="en-GB" sz="2000" baseline="-25000" dirty="0" smtClean="0">
                <a:sym typeface="Symbol"/>
              </a:rPr>
              <a:t>3</a:t>
            </a:r>
            <a:r>
              <a:rPr lang="en-GB" sz="2000" dirty="0" smtClean="0">
                <a:sym typeface="Symbol"/>
              </a:rPr>
              <a:t> + H  (5%)</a:t>
            </a:r>
          </a:p>
          <a:p>
            <a:pPr>
              <a:buNone/>
            </a:pPr>
            <a:endParaRPr lang="en-GB" sz="2000" dirty="0" smtClean="0">
              <a:sym typeface="Symbol"/>
            </a:endParaRPr>
          </a:p>
          <a:p>
            <a:r>
              <a:rPr lang="en-GB" sz="2000" dirty="0" smtClean="0"/>
              <a:t>Observed rotational temps of</a:t>
            </a:r>
          </a:p>
          <a:p>
            <a:pPr>
              <a:buNone/>
            </a:pPr>
            <a:r>
              <a:rPr lang="en-GB" sz="2000" dirty="0" smtClean="0"/>
              <a:t>	~200 K are in agreement</a:t>
            </a:r>
          </a:p>
          <a:p>
            <a:endParaRPr lang="en-GB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Still not a simple picture...</a:t>
            </a:r>
            <a:endParaRPr lang="en-GB" dirty="0"/>
          </a:p>
        </p:txBody>
      </p:sp>
      <p:pic>
        <p:nvPicPr>
          <p:cNvPr id="4" name="Content Placeholder 4" descr="p2_hotcore.jpg"/>
          <p:cNvPicPr>
            <a:picLocks noChangeAspect="1"/>
          </p:cNvPicPr>
          <p:nvPr/>
        </p:nvPicPr>
        <p:blipFill>
          <a:blip r:embed="rId2" cstate="print"/>
          <a:srcRect l="40323" b="32107"/>
          <a:stretch>
            <a:fillRect/>
          </a:stretch>
        </p:blipFill>
        <p:spPr>
          <a:xfrm>
            <a:off x="4786314" y="3214686"/>
            <a:ext cx="3964763" cy="342902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571604" y="4429132"/>
            <a:ext cx="5643602" cy="1143008"/>
            <a:chOff x="1571604" y="4429132"/>
            <a:chExt cx="5643602" cy="1143008"/>
          </a:xfrm>
        </p:grpSpPr>
        <p:sp>
          <p:nvSpPr>
            <p:cNvPr id="5" name="Oval 4"/>
            <p:cNvSpPr/>
            <p:nvPr/>
          </p:nvSpPr>
          <p:spPr>
            <a:xfrm>
              <a:off x="6286512" y="4857760"/>
              <a:ext cx="928694" cy="714380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4000496" y="4714884"/>
              <a:ext cx="2286016" cy="42862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571604" y="4429132"/>
              <a:ext cx="271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Evaporation of surface-formed DME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57356" y="4714884"/>
            <a:ext cx="6858048" cy="1289273"/>
            <a:chOff x="1857356" y="4714884"/>
            <a:chExt cx="6858048" cy="1289273"/>
          </a:xfrm>
        </p:grpSpPr>
        <p:sp>
          <p:nvSpPr>
            <p:cNvPr id="11" name="Oval 10"/>
            <p:cNvSpPr/>
            <p:nvPr/>
          </p:nvSpPr>
          <p:spPr>
            <a:xfrm>
              <a:off x="7143768" y="4714884"/>
              <a:ext cx="1571636" cy="714380"/>
            </a:xfrm>
            <a:prstGeom prst="ellipse">
              <a:avLst/>
            </a:prstGeom>
            <a:noFill/>
            <a:ln w="50800" cmpd="sng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V="1">
              <a:off x="6500826" y="5429264"/>
              <a:ext cx="1071570" cy="35719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57356" y="5357826"/>
              <a:ext cx="271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Gas-phase formation of DME</a:t>
              </a:r>
              <a:endParaRPr lang="en-GB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4357686" y="5786454"/>
              <a:ext cx="2143140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216138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sz="1800" dirty="0" smtClean="0"/>
              <a:t>Differential desorption is important (more lab data please!)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H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CO is volatile – evaporates at ~40 K.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Stimulates gas-phase chemistry (esp. HCOOH).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Survival to higher temps is dependent on warm-up timescale.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Multiple gas-grain feedbacks can be important!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Simple molecules are complicated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571472" y="3286124"/>
            <a:ext cx="7715272" cy="2941100"/>
            <a:chOff x="571472" y="3286124"/>
            <a:chExt cx="7715272" cy="2941100"/>
          </a:xfrm>
        </p:grpSpPr>
        <p:pic>
          <p:nvPicPr>
            <p:cNvPr id="4" name="Picture 3" descr="short.jpg"/>
            <p:cNvPicPr>
              <a:picLocks noChangeAspect="1"/>
            </p:cNvPicPr>
            <p:nvPr/>
          </p:nvPicPr>
          <p:blipFill>
            <a:blip r:embed="rId2" cstate="print"/>
            <a:srcRect l="51474" t="33333" r="14618" b="48958"/>
            <a:stretch>
              <a:fillRect/>
            </a:stretch>
          </p:blipFill>
          <p:spPr>
            <a:xfrm>
              <a:off x="571472" y="3286124"/>
              <a:ext cx="3479450" cy="2571768"/>
            </a:xfrm>
            <a:prstGeom prst="rect">
              <a:avLst/>
            </a:prstGeom>
          </p:spPr>
        </p:pic>
        <p:pic>
          <p:nvPicPr>
            <p:cNvPr id="5" name="Picture 4" descr="mid.jpg"/>
            <p:cNvPicPr>
              <a:picLocks noChangeAspect="1"/>
            </p:cNvPicPr>
            <p:nvPr/>
          </p:nvPicPr>
          <p:blipFill>
            <a:blip r:embed="rId3" cstate="print"/>
            <a:srcRect l="64841" t="25000" r="14618" b="57292"/>
            <a:stretch>
              <a:fillRect/>
            </a:stretch>
          </p:blipFill>
          <p:spPr>
            <a:xfrm>
              <a:off x="4071934" y="3286124"/>
              <a:ext cx="2113724" cy="2578946"/>
            </a:xfrm>
            <a:prstGeom prst="rect">
              <a:avLst/>
            </a:prstGeom>
          </p:spPr>
        </p:pic>
        <p:pic>
          <p:nvPicPr>
            <p:cNvPr id="6" name="Picture 5" descr="long.jpg"/>
            <p:cNvPicPr>
              <a:picLocks noChangeAspect="1"/>
            </p:cNvPicPr>
            <p:nvPr/>
          </p:nvPicPr>
          <p:blipFill>
            <a:blip r:embed="rId4" cstate="print"/>
            <a:srcRect l="64497" t="33333" r="14618" b="48958"/>
            <a:stretch>
              <a:fillRect/>
            </a:stretch>
          </p:blipFill>
          <p:spPr>
            <a:xfrm>
              <a:off x="6143636" y="3286124"/>
              <a:ext cx="2143108" cy="25717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71670" y="585789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Short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29388" y="5786454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Long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86248" y="585789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Mid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08823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sz="1800" dirty="0" smtClean="0"/>
              <a:t>Use timescales to differentiate high and low mass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Few x 10</a:t>
            </a:r>
            <a:r>
              <a:rPr lang="en-GB" sz="1800" baseline="30000" dirty="0" smtClean="0"/>
              <a:t>4</a:t>
            </a:r>
            <a:r>
              <a:rPr lang="en-GB" sz="1800" dirty="0" smtClean="0"/>
              <a:t> to 10</a:t>
            </a:r>
            <a:r>
              <a:rPr lang="en-GB" sz="1800" baseline="30000" dirty="0" smtClean="0"/>
              <a:t>6</a:t>
            </a:r>
            <a:r>
              <a:rPr lang="en-GB" sz="1800" dirty="0" smtClean="0"/>
              <a:t> years = </a:t>
            </a:r>
            <a:r>
              <a:rPr lang="en-GB" sz="1800" b="1" dirty="0" smtClean="0"/>
              <a:t>chemical</a:t>
            </a:r>
            <a:r>
              <a:rPr lang="en-GB" sz="1800" dirty="0" smtClean="0"/>
              <a:t> timescale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Long timescales at low temps (20-40K) and short timescales at high temps (70+) are pre most productive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Require good estimates of temp/density time dependence (as per </a:t>
            </a:r>
            <a:r>
              <a:rPr lang="en-GB" sz="1800" dirty="0" err="1" smtClean="0"/>
              <a:t>Aikawa</a:t>
            </a:r>
            <a:r>
              <a:rPr lang="en-GB" sz="1800" dirty="0" smtClean="0"/>
              <a:t> et al</a:t>
            </a:r>
            <a:r>
              <a:rPr lang="en-GB" sz="1800" dirty="0" smtClean="0"/>
              <a:t>., </a:t>
            </a:r>
            <a:r>
              <a:rPr lang="en-GB" sz="1800" dirty="0" smtClean="0"/>
              <a:t>2006)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mass vs. High mass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1472" y="3262244"/>
            <a:ext cx="7715272" cy="2941100"/>
            <a:chOff x="571472" y="3286124"/>
            <a:chExt cx="7715272" cy="2941100"/>
          </a:xfrm>
        </p:grpSpPr>
        <p:pic>
          <p:nvPicPr>
            <p:cNvPr id="8" name="Picture 7" descr="short.jpg"/>
            <p:cNvPicPr>
              <a:picLocks noChangeAspect="1"/>
            </p:cNvPicPr>
            <p:nvPr/>
          </p:nvPicPr>
          <p:blipFill>
            <a:blip r:embed="rId3" cstate="print"/>
            <a:srcRect l="51474" t="33333" r="14618" b="48958"/>
            <a:stretch>
              <a:fillRect/>
            </a:stretch>
          </p:blipFill>
          <p:spPr>
            <a:xfrm>
              <a:off x="571472" y="3286124"/>
              <a:ext cx="3479450" cy="2571768"/>
            </a:xfrm>
            <a:prstGeom prst="rect">
              <a:avLst/>
            </a:prstGeom>
          </p:spPr>
        </p:pic>
        <p:pic>
          <p:nvPicPr>
            <p:cNvPr id="9" name="Picture 8" descr="mid.jpg"/>
            <p:cNvPicPr>
              <a:picLocks noChangeAspect="1"/>
            </p:cNvPicPr>
            <p:nvPr/>
          </p:nvPicPr>
          <p:blipFill>
            <a:blip r:embed="rId4" cstate="print"/>
            <a:srcRect l="64841" t="25000" r="14618" b="57292"/>
            <a:stretch>
              <a:fillRect/>
            </a:stretch>
          </p:blipFill>
          <p:spPr>
            <a:xfrm>
              <a:off x="4071934" y="3286124"/>
              <a:ext cx="2113724" cy="2578946"/>
            </a:xfrm>
            <a:prstGeom prst="rect">
              <a:avLst/>
            </a:prstGeom>
          </p:spPr>
        </p:pic>
        <p:pic>
          <p:nvPicPr>
            <p:cNvPr id="10" name="Picture 9" descr="long.jpg"/>
            <p:cNvPicPr>
              <a:picLocks noChangeAspect="1"/>
            </p:cNvPicPr>
            <p:nvPr/>
          </p:nvPicPr>
          <p:blipFill>
            <a:blip r:embed="rId5" cstate="print"/>
            <a:srcRect l="64497" t="33333" r="14618" b="48958"/>
            <a:stretch>
              <a:fillRect/>
            </a:stretch>
          </p:blipFill>
          <p:spPr>
            <a:xfrm>
              <a:off x="6143636" y="3286124"/>
              <a:ext cx="2143108" cy="257177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71670" y="585789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Short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9388" y="5786454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Long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6248" y="585789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Mid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971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1357298"/>
            <a:ext cx="7887820" cy="479286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 smtClean="0"/>
              <a:t>Star-forming regions (typically high-mass)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Hot (&gt;100 K), dense gas (~10</a:t>
            </a:r>
            <a:r>
              <a:rPr lang="en-GB" sz="2400" baseline="30000" dirty="0" smtClean="0"/>
              <a:t>7</a:t>
            </a:r>
            <a:r>
              <a:rPr lang="en-GB" sz="2400" dirty="0" smtClean="0"/>
              <a:t> cm</a:t>
            </a:r>
            <a:r>
              <a:rPr lang="en-GB" sz="2400" baseline="30000" dirty="0" smtClean="0"/>
              <a:t>-3</a:t>
            </a:r>
            <a:r>
              <a:rPr lang="en-GB" sz="24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Rich mm, sub-mm spectra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Sgr B2(N) – “Large Molecule </a:t>
            </a:r>
            <a:r>
              <a:rPr lang="en-GB" sz="2400" dirty="0" err="1" smtClean="0"/>
              <a:t>Heimat</a:t>
            </a:r>
            <a:r>
              <a:rPr lang="en-GB" sz="2400" dirty="0" smtClean="0"/>
              <a:t>”:</a:t>
            </a:r>
          </a:p>
          <a:p>
            <a:pPr>
              <a:spcAft>
                <a:spcPts val="1200"/>
              </a:spcAft>
              <a:buNone/>
            </a:pPr>
            <a:r>
              <a:rPr lang="en-GB" sz="2400" dirty="0" smtClean="0"/>
              <a:t>		- Richest source for complex organics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Chemistry: gas-grain interactions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Typically: spatially unresolved chemical structure within hot-core proper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143000"/>
          </a:xfrm>
        </p:spPr>
        <p:txBody>
          <a:bodyPr/>
          <a:lstStyle/>
          <a:p>
            <a:r>
              <a:rPr lang="en-GB" dirty="0" smtClean="0"/>
              <a:t>Hot Cores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828092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0648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200" dirty="0" smtClean="0"/>
              <a:t>Suggested by many authors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Ejection of H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S from grains leads to formation of SO, SO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, etc. in hot cores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Ratios may indicate age of core</a:t>
            </a:r>
            <a:endParaRPr lang="en-GB" sz="2200" dirty="0"/>
          </a:p>
          <a:p>
            <a:pPr>
              <a:spcAft>
                <a:spcPts val="600"/>
              </a:spcAft>
            </a:pPr>
            <a:r>
              <a:rPr lang="en-GB" sz="2200" dirty="0" smtClean="0"/>
              <a:t>Perhaps HNCO:CS – observers suggest correlation 	</a:t>
            </a:r>
            <a:r>
              <a:rPr lang="en-GB" sz="1600" dirty="0" smtClean="0"/>
              <a:t>(modelling: </a:t>
            </a:r>
            <a:r>
              <a:rPr lang="en-GB" sz="1600" dirty="0" err="1" smtClean="0"/>
              <a:t>Tideswell</a:t>
            </a:r>
            <a:r>
              <a:rPr lang="en-GB" sz="1600" dirty="0" smtClean="0"/>
              <a:t> et al. 2009)</a:t>
            </a:r>
          </a:p>
          <a:p>
            <a:pPr>
              <a:spcAft>
                <a:spcPts val="600"/>
              </a:spcAft>
            </a:pPr>
            <a:endParaRPr lang="en-GB" sz="2200" dirty="0" smtClean="0"/>
          </a:p>
          <a:p>
            <a:r>
              <a:rPr lang="en-GB" sz="2200" dirty="0" smtClean="0"/>
              <a:t>Sulphur budget in dense medium is too small 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1600" dirty="0"/>
              <a:t>	</a:t>
            </a:r>
            <a:r>
              <a:rPr lang="en-GB" sz="1600" dirty="0" smtClean="0"/>
              <a:t>(</a:t>
            </a:r>
            <a:r>
              <a:rPr lang="en-GB" sz="1600" dirty="0" err="1" smtClean="0"/>
              <a:t>Wakelam</a:t>
            </a:r>
            <a:r>
              <a:rPr lang="en-GB" sz="1600" dirty="0" smtClean="0"/>
              <a:t> et al.)</a:t>
            </a:r>
          </a:p>
          <a:p>
            <a:pPr>
              <a:spcAft>
                <a:spcPts val="600"/>
              </a:spcAft>
            </a:pPr>
            <a:r>
              <a:rPr lang="en-GB" sz="2200" dirty="0" smtClean="0"/>
              <a:t>Do not know dominant </a:t>
            </a:r>
            <a:r>
              <a:rPr lang="en-GB" sz="2200" dirty="0"/>
              <a:t>f</a:t>
            </a:r>
            <a:r>
              <a:rPr lang="en-GB" sz="2200" dirty="0" smtClean="0"/>
              <a:t>orm of sulphur</a:t>
            </a:r>
          </a:p>
          <a:p>
            <a:pPr marL="109728" indent="0">
              <a:buNone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Sulphur-bearing species as chemical clocks?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Lucida Sans Unicode"/>
                <a:cs typeface="Lucida Sans Unicode"/>
              </a:rPr>
              <a:t>Experiments: </a:t>
            </a:r>
            <a:r>
              <a:rPr lang="en-GB" sz="2000" dirty="0" err="1" smtClean="0">
                <a:latin typeface="Lucida Sans Unicode"/>
                <a:cs typeface="Lucida Sans Unicode"/>
              </a:rPr>
              <a:t>Öberg</a:t>
            </a:r>
            <a:r>
              <a:rPr lang="en-GB" sz="2000" dirty="0" smtClean="0">
                <a:latin typeface="Lucida Sans Unicode"/>
                <a:cs typeface="Lucida Sans Unicode"/>
              </a:rPr>
              <a:t> et al., 2009</a:t>
            </a:r>
          </a:p>
          <a:p>
            <a:endParaRPr lang="en-GB" sz="2000" dirty="0" smtClean="0">
              <a:latin typeface="Lucida Sans Unicode"/>
              <a:cs typeface="Lucida Sans Unicode"/>
            </a:endParaRPr>
          </a:p>
          <a:p>
            <a:endParaRPr lang="en-GB" sz="2000" dirty="0">
              <a:latin typeface="Lucida Sans Unicode"/>
              <a:cs typeface="Lucida Sans Unicode"/>
            </a:endParaRPr>
          </a:p>
          <a:p>
            <a:endParaRPr lang="en-GB" sz="2000" dirty="0">
              <a:latin typeface="Lucida Sans Unicode"/>
              <a:cs typeface="Lucida Sans Unicode"/>
            </a:endParaRPr>
          </a:p>
          <a:p>
            <a:endParaRPr lang="en-GB" sz="2000" dirty="0" smtClean="0">
              <a:latin typeface="Lucida Sans Unicode"/>
              <a:cs typeface="Lucida Sans Unicode"/>
            </a:endParaRPr>
          </a:p>
          <a:p>
            <a:endParaRPr lang="en-GB" sz="2000" dirty="0">
              <a:latin typeface="Lucida Sans Unicode"/>
              <a:cs typeface="Lucida Sans Unicode"/>
            </a:endParaRPr>
          </a:p>
          <a:p>
            <a:endParaRPr lang="en-GB" sz="2000" dirty="0" smtClean="0">
              <a:latin typeface="Lucida Sans Unicode"/>
              <a:cs typeface="Lucida Sans Unicode"/>
            </a:endParaRPr>
          </a:p>
          <a:p>
            <a:endParaRPr lang="en-GB" sz="2000" dirty="0">
              <a:latin typeface="Lucida Sans Unicode"/>
              <a:cs typeface="Lucida Sans Unicode"/>
            </a:endParaRPr>
          </a:p>
          <a:p>
            <a:endParaRPr lang="en-GB" sz="2000" dirty="0" smtClean="0">
              <a:latin typeface="Lucida Sans Unicode"/>
              <a:cs typeface="Lucida Sans Unicode"/>
            </a:endParaRPr>
          </a:p>
          <a:p>
            <a:endParaRPr lang="en-GB" sz="2000" dirty="0">
              <a:latin typeface="Lucida Sans Unicode"/>
              <a:cs typeface="Lucida Sans Unicode"/>
            </a:endParaRPr>
          </a:p>
          <a:p>
            <a:r>
              <a:rPr lang="en-GB" sz="2000" dirty="0" smtClean="0">
                <a:latin typeface="Lucida Sans Unicode"/>
                <a:cs typeface="Lucida Sans Unicode"/>
              </a:rPr>
              <a:t>UV irradiation of methanol and mixed ices</a:t>
            </a:r>
          </a:p>
          <a:p>
            <a:r>
              <a:rPr lang="en-GB" sz="2000" dirty="0" smtClean="0">
                <a:latin typeface="Lucida Sans Unicode"/>
                <a:cs typeface="Lucida Sans Unicode"/>
              </a:rPr>
              <a:t>Much chemistry occurs </a:t>
            </a:r>
            <a:r>
              <a:rPr lang="en-GB" sz="2000" b="1" dirty="0" smtClean="0">
                <a:latin typeface="Lucida Sans Unicode"/>
                <a:cs typeface="Lucida Sans Unicode"/>
              </a:rPr>
              <a:t>within mantle</a:t>
            </a:r>
            <a:r>
              <a:rPr lang="en-GB" sz="2000" dirty="0" smtClean="0">
                <a:latin typeface="Lucida Sans Unicode"/>
                <a:cs typeface="Lucida Sans Unicode"/>
              </a:rPr>
              <a:t> (i.e. beneath surface)</a:t>
            </a:r>
            <a:endParaRPr lang="en-GB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does ice composition affect subsequent chemistry?</a:t>
            </a:r>
            <a:endParaRPr lang="en-US" dirty="0"/>
          </a:p>
        </p:txBody>
      </p:sp>
      <p:pic>
        <p:nvPicPr>
          <p:cNvPr id="4" name="Content Placeholder 3" descr="oberg1.jpg"/>
          <p:cNvPicPr>
            <a:picLocks noChangeAspect="1"/>
          </p:cNvPicPr>
          <p:nvPr/>
        </p:nvPicPr>
        <p:blipFill>
          <a:blip r:embed="rId3" cstate="print"/>
          <a:srcRect l="5425" t="8876" r="52982" b="70680"/>
          <a:stretch>
            <a:fillRect/>
          </a:stretch>
        </p:blipFill>
        <p:spPr>
          <a:xfrm>
            <a:off x="358406" y="2132856"/>
            <a:ext cx="4243972" cy="2952328"/>
          </a:xfrm>
          <a:prstGeom prst="rect">
            <a:avLst/>
          </a:prstGeom>
        </p:spPr>
      </p:pic>
      <p:pic>
        <p:nvPicPr>
          <p:cNvPr id="5" name="Content Placeholder 3" descr="oberg1.jpg"/>
          <p:cNvPicPr>
            <a:picLocks noChangeAspect="1"/>
          </p:cNvPicPr>
          <p:nvPr/>
        </p:nvPicPr>
        <p:blipFill>
          <a:blip r:embed="rId4" cstate="print"/>
          <a:srcRect l="49731" t="8876" r="6868" b="70041"/>
          <a:stretch>
            <a:fillRect/>
          </a:stretch>
        </p:blipFill>
        <p:spPr>
          <a:xfrm>
            <a:off x="4533138" y="2150715"/>
            <a:ext cx="4242340" cy="29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/>
              <a:t>Surface Routes to Complex Molecules</a:t>
            </a:r>
            <a:endParaRPr lang="en-GB" sz="3200" dirty="0"/>
          </a:p>
        </p:txBody>
      </p:sp>
      <p:pic>
        <p:nvPicPr>
          <p:cNvPr id="16387" name="Content Placeholder 20" descr="balls-p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2" t="3920" r="462" b="3265"/>
          <a:stretch>
            <a:fillRect/>
          </a:stretch>
        </p:blipFill>
        <p:spPr>
          <a:xfrm>
            <a:off x="1071538" y="1357298"/>
            <a:ext cx="7000875" cy="4643438"/>
          </a:xfrm>
        </p:spPr>
      </p:pic>
    </p:spTree>
    <p:extLst>
      <p:ext uri="{BB962C8B-B14F-4D97-AF65-F5344CB8AC3E}">
        <p14:creationId xmlns:p14="http://schemas.microsoft.com/office/powerpoint/2010/main" val="2238379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748623"/>
            <a:ext cx="8229600" cy="398463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 sz="1900" dirty="0" smtClean="0"/>
              <a:t>Not just composition: structure</a:t>
            </a:r>
          </a:p>
          <a:p>
            <a:pPr>
              <a:spcAft>
                <a:spcPts val="600"/>
              </a:spcAft>
            </a:pPr>
            <a:r>
              <a:rPr lang="en-GB" sz="1900" dirty="0" smtClean="0"/>
              <a:t>If </a:t>
            </a:r>
            <a:r>
              <a:rPr lang="en-GB" sz="1900" dirty="0" err="1" smtClean="0"/>
              <a:t>photoprocessing</a:t>
            </a:r>
            <a:r>
              <a:rPr lang="en-GB" sz="1900" dirty="0" smtClean="0"/>
              <a:t> is important, different layers will produce different chemistry</a:t>
            </a:r>
          </a:p>
          <a:p>
            <a:pPr>
              <a:spcAft>
                <a:spcPts val="600"/>
              </a:spcAft>
            </a:pPr>
            <a:r>
              <a:rPr lang="en-GB" sz="1900" dirty="0" smtClean="0"/>
              <a:t>Methanol and CO dominated species (i.e. HCOOCH</a:t>
            </a:r>
            <a:r>
              <a:rPr lang="en-GB" sz="1900" baseline="-25000" dirty="0" smtClean="0"/>
              <a:t>3</a:t>
            </a:r>
            <a:r>
              <a:rPr lang="en-GB" sz="1900" dirty="0" smtClean="0"/>
              <a:t>) may dominate outer layers (and thus gas-phase too) until break-up of ice structure</a:t>
            </a:r>
          </a:p>
          <a:p>
            <a:pPr>
              <a:spcAft>
                <a:spcPts val="600"/>
              </a:spcAft>
            </a:pPr>
            <a:r>
              <a:rPr lang="en-GB" sz="1900" dirty="0" smtClean="0"/>
              <a:t>Deepest layers may be preserved until latest times</a:t>
            </a:r>
          </a:p>
          <a:p>
            <a:pPr>
              <a:spcAft>
                <a:spcPts val="600"/>
              </a:spcAft>
            </a:pPr>
            <a:r>
              <a:rPr lang="en-GB" sz="1900" dirty="0" smtClean="0"/>
              <a:t>Need to get even the basic surface chemistry right at earliest stages</a:t>
            </a:r>
          </a:p>
          <a:p>
            <a:pPr>
              <a:spcAft>
                <a:spcPts val="600"/>
              </a:spcAft>
            </a:pPr>
            <a:r>
              <a:rPr lang="en-GB" sz="1900" dirty="0" smtClean="0"/>
              <a:t>How is ice processed prior to warm-up phase?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1900" dirty="0"/>
              <a:t>	</a:t>
            </a:r>
            <a:r>
              <a:rPr lang="en-GB" sz="1900" dirty="0" smtClean="0">
                <a:sym typeface="Symbol"/>
              </a:rPr>
              <a:t> </a:t>
            </a:r>
            <a:r>
              <a:rPr lang="en-GB" sz="1900" dirty="0" err="1" smtClean="0">
                <a:latin typeface="Lucida Sans Unicode"/>
                <a:cs typeface="Lucida Sans Unicode"/>
              </a:rPr>
              <a:t>Öberg’s</a:t>
            </a:r>
            <a:r>
              <a:rPr lang="en-GB" sz="1900" dirty="0" smtClean="0">
                <a:latin typeface="Lucida Sans Unicode"/>
                <a:cs typeface="Lucida Sans Unicode"/>
              </a:rPr>
              <a:t> experiments show complex-molecule production 	even at low temps (20K)</a:t>
            </a:r>
          </a:p>
          <a:p>
            <a:pPr marL="109728" indent="0">
              <a:spcAft>
                <a:spcPts val="600"/>
              </a:spcAft>
              <a:buNone/>
            </a:pPr>
            <a:endParaRPr lang="en-GB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ice composition affect subsequent chemistry?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30472" y="1514443"/>
            <a:ext cx="6887924" cy="4873415"/>
            <a:chOff x="1212468" y="1579920"/>
            <a:chExt cx="6887924" cy="4873415"/>
          </a:xfrm>
        </p:grpSpPr>
        <p:sp>
          <p:nvSpPr>
            <p:cNvPr id="10" name="Oval 9"/>
            <p:cNvSpPr/>
            <p:nvPr/>
          </p:nvSpPr>
          <p:spPr>
            <a:xfrm>
              <a:off x="1212468" y="1579920"/>
              <a:ext cx="6887924" cy="4873415"/>
            </a:xfrm>
            <a:prstGeom prst="ellipse">
              <a:avLst/>
            </a:prstGeom>
            <a:solidFill>
              <a:srgbClr val="FFFF00"/>
            </a:solidFill>
            <a:ln w="44450" cmpd="sng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436257"/>
              <a:ext cx="1080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</a:t>
              </a:r>
            </a:p>
            <a:p>
              <a:r>
                <a:rPr lang="en-GB" dirty="0" smtClean="0"/>
                <a:t>H</a:t>
              </a:r>
              <a:r>
                <a:rPr lang="en-GB" baseline="-25000" dirty="0" smtClean="0"/>
                <a:t>2</a:t>
              </a:r>
              <a:r>
                <a:rPr lang="en-GB" dirty="0" smtClean="0"/>
                <a:t>CO</a:t>
              </a:r>
            </a:p>
            <a:p>
              <a:r>
                <a:rPr lang="en-GB" dirty="0" smtClean="0"/>
                <a:t>CH</a:t>
              </a:r>
              <a:r>
                <a:rPr lang="en-GB" baseline="-25000" dirty="0" smtClean="0"/>
                <a:t>3</a:t>
              </a:r>
              <a:r>
                <a:rPr lang="en-GB" dirty="0" smtClean="0"/>
                <a:t>OH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35779" y="2320336"/>
            <a:ext cx="4514465" cy="2917757"/>
            <a:chOff x="2051720" y="2383451"/>
            <a:chExt cx="5264129" cy="3133781"/>
          </a:xfrm>
        </p:grpSpPr>
        <p:sp>
          <p:nvSpPr>
            <p:cNvPr id="13" name="Oval 12"/>
            <p:cNvSpPr/>
            <p:nvPr/>
          </p:nvSpPr>
          <p:spPr>
            <a:xfrm>
              <a:off x="2051720" y="2383451"/>
              <a:ext cx="5040560" cy="3133781"/>
            </a:xfrm>
            <a:prstGeom prst="ellipse">
              <a:avLst/>
            </a:prstGeom>
            <a:solidFill>
              <a:srgbClr val="92D050"/>
            </a:solidFill>
            <a:ln w="44450" cmpd="sng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76614" y="3765676"/>
              <a:ext cx="93923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71885" y="2876366"/>
            <a:ext cx="3240360" cy="1805697"/>
            <a:chOff x="2627784" y="2919447"/>
            <a:chExt cx="3240360" cy="1805697"/>
          </a:xfrm>
        </p:grpSpPr>
        <p:sp>
          <p:nvSpPr>
            <p:cNvPr id="12" name="Oval 11"/>
            <p:cNvSpPr/>
            <p:nvPr/>
          </p:nvSpPr>
          <p:spPr>
            <a:xfrm>
              <a:off x="2627784" y="2919447"/>
              <a:ext cx="3240360" cy="180569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56430" y="3419092"/>
              <a:ext cx="9392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</a:t>
              </a:r>
              <a:r>
                <a:rPr lang="en-GB" baseline="-25000" dirty="0" smtClean="0"/>
                <a:t>2</a:t>
              </a:r>
              <a:r>
                <a:rPr lang="en-GB" dirty="0" smtClean="0"/>
                <a:t>O</a:t>
              </a:r>
            </a:p>
            <a:p>
              <a:r>
                <a:rPr lang="en-GB" dirty="0" smtClean="0"/>
                <a:t>CO</a:t>
              </a:r>
              <a:r>
                <a:rPr lang="en-GB" baseline="-25000" dirty="0" smtClean="0"/>
                <a:t>2</a:t>
              </a:r>
              <a:endParaRPr lang="en-GB" dirty="0" smtClean="0"/>
            </a:p>
            <a:p>
              <a:r>
                <a:rPr lang="en-GB" dirty="0" smtClean="0"/>
                <a:t>CH</a:t>
              </a:r>
              <a:r>
                <a:rPr lang="en-GB" baseline="-25000" dirty="0" smtClean="0"/>
                <a:t>4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06576" y="3360041"/>
            <a:ext cx="1440160" cy="838346"/>
            <a:chOff x="3635896" y="3284984"/>
            <a:chExt cx="1656184" cy="936104"/>
          </a:xfrm>
        </p:grpSpPr>
        <p:sp>
          <p:nvSpPr>
            <p:cNvPr id="4" name="Oval 3"/>
            <p:cNvSpPr/>
            <p:nvPr/>
          </p:nvSpPr>
          <p:spPr>
            <a:xfrm>
              <a:off x="3635896" y="3284984"/>
              <a:ext cx="1656184" cy="9361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4445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23927" y="356837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GRAIN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60" y="836712"/>
            <a:ext cx="1494284" cy="1715820"/>
          </a:xfrm>
          <a:prstGeom prst="rect">
            <a:avLst/>
          </a:prstGeom>
        </p:spPr>
      </p:pic>
      <p:pic>
        <p:nvPicPr>
          <p:cNvPr id="17" name="Picture 16" descr="oberg3.jpg"/>
          <p:cNvPicPr>
            <a:picLocks noChangeAspect="1"/>
          </p:cNvPicPr>
          <p:nvPr/>
        </p:nvPicPr>
        <p:blipFill>
          <a:blip r:embed="rId3" cstate="print"/>
          <a:srcRect l="2823" t="8333" r="51474" b="56250"/>
          <a:stretch>
            <a:fillRect/>
          </a:stretch>
        </p:blipFill>
        <p:spPr>
          <a:xfrm>
            <a:off x="2627784" y="1750757"/>
            <a:ext cx="4000528" cy="43876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01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6652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Detections in Sgr B2N (by Hollis+, 2000, 2001, 2004 ) of cold, extended glycolaldehyde (HCOCH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OH), ethylene glycol ([CH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OH]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Spatial extent ~60 </a:t>
            </a:r>
            <a:r>
              <a:rPr lang="en-GB" sz="2000" dirty="0" err="1" smtClean="0"/>
              <a:t>arcsec</a:t>
            </a:r>
            <a:r>
              <a:rPr lang="en-GB" sz="2000" dirty="0" smtClean="0"/>
              <a:t> (?)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Temps as low as 10 K (?)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Shocks?</a:t>
            </a:r>
          </a:p>
          <a:p>
            <a:pPr>
              <a:spcAft>
                <a:spcPts val="600"/>
              </a:spcAft>
            </a:pPr>
            <a:endParaRPr lang="en-GB" sz="2000" dirty="0" smtClean="0"/>
          </a:p>
          <a:p>
            <a:pPr>
              <a:spcAft>
                <a:spcPts val="600"/>
              </a:spcAft>
            </a:pPr>
            <a:r>
              <a:rPr lang="en-GB" sz="2000" dirty="0" smtClean="0"/>
              <a:t>Detections by </a:t>
            </a:r>
            <a:r>
              <a:rPr lang="en-GB" sz="2000" dirty="0" err="1" smtClean="0">
                <a:latin typeface="Lucida Sans Unicode"/>
                <a:cs typeface="Lucida Sans Unicode"/>
              </a:rPr>
              <a:t>Ö</a:t>
            </a:r>
            <a:r>
              <a:rPr lang="en-GB" sz="2000" dirty="0" err="1" smtClean="0"/>
              <a:t>berg</a:t>
            </a:r>
            <a:r>
              <a:rPr lang="en-GB" sz="2000" dirty="0" smtClean="0"/>
              <a:t> et al. (2010) of cold (10 K) methyl </a:t>
            </a:r>
            <a:r>
              <a:rPr lang="en-GB" sz="2000" dirty="0" err="1" smtClean="0"/>
              <a:t>formate</a:t>
            </a:r>
            <a:r>
              <a:rPr lang="en-GB" sz="2000" dirty="0" smtClean="0"/>
              <a:t> (HCOOCH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) and acetaldehyde (CH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CHO) in low-mass </a:t>
            </a:r>
            <a:r>
              <a:rPr lang="en-GB" sz="2000" dirty="0" err="1" smtClean="0"/>
              <a:t>protostar</a:t>
            </a:r>
            <a:r>
              <a:rPr lang="en-GB" sz="2000" dirty="0" smtClean="0"/>
              <a:t> B1-b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Suggest that HCO-bearing species are result of cold chemistry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Photo-processing may be important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Need very careful analysis of experimental data to understand cold complex chemistry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At 10 K, photons may be responsible for mobilisation of reactants as well as their production…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complex 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Sgr B2N: Good evidence for shocks 					(e.g. </a:t>
            </a:r>
            <a:r>
              <a:rPr lang="en-US" sz="2000" dirty="0" smtClean="0"/>
              <a:t>Sato et al., 2004; </a:t>
            </a:r>
            <a:r>
              <a:rPr lang="en-US" sz="2000" dirty="0" err="1"/>
              <a:t>Mehringer</a:t>
            </a:r>
            <a:r>
              <a:rPr lang="en-US" sz="2000" dirty="0"/>
              <a:t> &amp; </a:t>
            </a:r>
            <a:r>
              <a:rPr lang="en-US" sz="2000" dirty="0" smtClean="0"/>
              <a:t>Menten,1997)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Complex molecules in apparently shocked GC molecular clouds 	(</a:t>
            </a:r>
            <a:r>
              <a:rPr lang="en-GB" sz="2000" dirty="0" err="1" smtClean="0"/>
              <a:t>Requena</a:t>
            </a:r>
            <a:r>
              <a:rPr lang="en-GB" sz="2000" dirty="0" smtClean="0"/>
              <a:t>-Torres et al. 2006, </a:t>
            </a:r>
            <a:r>
              <a:rPr lang="en-GB" sz="2000" dirty="0" err="1" smtClean="0"/>
              <a:t>etc</a:t>
            </a:r>
            <a:r>
              <a:rPr lang="en-GB" sz="20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 err="1" smtClean="0"/>
              <a:t>Arce</a:t>
            </a:r>
            <a:r>
              <a:rPr lang="en-GB" sz="2000" dirty="0" smtClean="0"/>
              <a:t> et al. (2008) find complex molecules in </a:t>
            </a:r>
            <a:r>
              <a:rPr lang="en-GB" sz="2000" dirty="0" err="1" smtClean="0"/>
              <a:t>protostellar</a:t>
            </a:r>
            <a:r>
              <a:rPr lang="en-GB" sz="2000" dirty="0" smtClean="0"/>
              <a:t> outflow (L1157)</a:t>
            </a:r>
          </a:p>
          <a:p>
            <a:pPr>
              <a:spcAft>
                <a:spcPts val="600"/>
              </a:spcAft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 smtClean="0"/>
              <a:t>Can we say how molecules are formed?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Can we say how molecules are ejected/sputtered?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Can we say how long molecules can survive?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Need very specific data about: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000" dirty="0"/>
              <a:t>	</a:t>
            </a:r>
            <a:r>
              <a:rPr lang="en-GB" sz="2000" dirty="0" smtClean="0"/>
              <a:t>the nature of the shocks, 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000" dirty="0"/>
              <a:t>	</a:t>
            </a:r>
            <a:r>
              <a:rPr lang="en-GB" sz="2000" dirty="0" smtClean="0"/>
              <a:t>destruction of complex molecules at high temps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000" dirty="0"/>
              <a:t>	</a:t>
            </a:r>
            <a:r>
              <a:rPr lang="en-GB" sz="2000" dirty="0" smtClean="0"/>
              <a:t>sputtering specifics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2000" dirty="0">
                <a:sym typeface="Symbol"/>
              </a:rPr>
              <a:t>	</a:t>
            </a:r>
            <a:r>
              <a:rPr lang="en-GB" sz="2000" dirty="0" smtClean="0">
                <a:sym typeface="Symbol"/>
              </a:rPr>
              <a:t> </a:t>
            </a:r>
            <a:r>
              <a:rPr lang="en-GB" sz="2000" dirty="0" smtClean="0">
                <a:sym typeface="Symbol"/>
              </a:rPr>
              <a:t>understanding of complex shock </a:t>
            </a:r>
            <a:r>
              <a:rPr lang="en-GB" sz="2000" dirty="0" smtClean="0">
                <a:sym typeface="Symbol"/>
              </a:rPr>
              <a:t>chemistry will be </a:t>
            </a:r>
            <a:r>
              <a:rPr lang="en-GB" sz="2000" dirty="0" smtClean="0">
                <a:sym typeface="Symbol"/>
              </a:rPr>
              <a:t>led by observers 		for the time being…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sz="1800" dirty="0" smtClean="0"/>
              <a:t>Surface/ice chemistry are crucial parts of IS organic chemistry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Interaction with gas-phase must be treated </a:t>
            </a:r>
            <a:r>
              <a:rPr lang="en-GB" sz="1800" dirty="0" err="1" smtClean="0"/>
              <a:t>explictly</a:t>
            </a:r>
            <a:endParaRPr lang="en-GB" sz="1800" dirty="0" smtClean="0"/>
          </a:p>
          <a:p>
            <a:pPr>
              <a:spcAft>
                <a:spcPts val="600"/>
              </a:spcAft>
            </a:pPr>
            <a:r>
              <a:rPr lang="en-GB" sz="1800" dirty="0"/>
              <a:t>UV irradiation important for complex molecules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Chemistry </a:t>
            </a:r>
            <a:r>
              <a:rPr lang="en-GB" sz="1800" dirty="0" smtClean="0"/>
              <a:t>in SF regions appears strongly temperature dependent</a:t>
            </a:r>
          </a:p>
          <a:p>
            <a:pPr marL="109728" indent="0">
              <a:spcAft>
                <a:spcPts val="600"/>
              </a:spcAft>
              <a:buNone/>
            </a:pPr>
            <a:r>
              <a:rPr lang="en-GB" sz="1800" dirty="0"/>
              <a:t>	</a:t>
            </a:r>
            <a:r>
              <a:rPr lang="en-GB" sz="1800" dirty="0" smtClean="0">
                <a:sym typeface="Symbol"/>
              </a:rPr>
              <a:t> Can explain elements of </a:t>
            </a:r>
            <a:r>
              <a:rPr lang="en-GB" sz="1800" dirty="0" smtClean="0">
                <a:sym typeface="Symbol"/>
              </a:rPr>
              <a:t>temperature/spatial </a:t>
            </a:r>
            <a:r>
              <a:rPr lang="en-GB" sz="1800" dirty="0" smtClean="0">
                <a:sym typeface="Symbol"/>
              </a:rPr>
              <a:t>structure</a:t>
            </a:r>
            <a:endParaRPr lang="en-GB" sz="1800" dirty="0" smtClean="0"/>
          </a:p>
          <a:p>
            <a:pPr>
              <a:spcAft>
                <a:spcPts val="600"/>
              </a:spcAft>
            </a:pPr>
            <a:r>
              <a:rPr lang="en-GB" sz="1800" dirty="0" smtClean="0"/>
              <a:t>Methanol (formed on grains) provides chemical building blocks for more complex </a:t>
            </a:r>
            <a:r>
              <a:rPr lang="en-GB" sz="1800" dirty="0" smtClean="0"/>
              <a:t>species</a:t>
            </a:r>
          </a:p>
          <a:p>
            <a:pPr>
              <a:spcAft>
                <a:spcPts val="600"/>
              </a:spcAft>
            </a:pPr>
            <a:endParaRPr lang="en-GB" sz="1800" dirty="0" smtClean="0"/>
          </a:p>
          <a:p>
            <a:pPr>
              <a:spcAft>
                <a:spcPts val="600"/>
              </a:spcAft>
            </a:pPr>
            <a:r>
              <a:rPr lang="en-GB" sz="1800" dirty="0" smtClean="0"/>
              <a:t>We need:</a:t>
            </a:r>
            <a:endParaRPr lang="en-GB" sz="1800" dirty="0" smtClean="0"/>
          </a:p>
          <a:p>
            <a:pPr>
              <a:spcAft>
                <a:spcPts val="600"/>
              </a:spcAft>
            </a:pPr>
            <a:r>
              <a:rPr lang="en-GB" sz="1800" dirty="0" smtClean="0"/>
              <a:t>    Focussed </a:t>
            </a:r>
            <a:r>
              <a:rPr lang="en-GB" sz="1800" dirty="0" smtClean="0"/>
              <a:t>co-operation between experiments and models – neither </a:t>
            </a:r>
            <a:r>
              <a:rPr lang="en-GB" sz="1800" dirty="0" smtClean="0"/>
              <a:t>	can </a:t>
            </a:r>
            <a:r>
              <a:rPr lang="en-GB" sz="1800" dirty="0" smtClean="0"/>
              <a:t>provide answers </a:t>
            </a:r>
            <a:r>
              <a:rPr lang="en-GB" sz="1800" dirty="0" smtClean="0"/>
              <a:t>alone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    To consider structure of ices as well as composition</a:t>
            </a:r>
          </a:p>
          <a:p>
            <a:pPr>
              <a:spcAft>
                <a:spcPts val="600"/>
              </a:spcAft>
            </a:pPr>
            <a:r>
              <a:rPr lang="en-GB" sz="1800" dirty="0" smtClean="0"/>
              <a:t>    To consider chemistry of ices throughout their history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entagon 72"/>
          <p:cNvSpPr/>
          <p:nvPr/>
        </p:nvSpPr>
        <p:spPr>
          <a:xfrm rot="10800000">
            <a:off x="1571625" y="5286375"/>
            <a:ext cx="1571625" cy="3571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71438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Hot Core Structure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643050"/>
            <a:ext cx="6543692" cy="3500462"/>
          </a:xfrm>
          <a:solidFill>
            <a:schemeClr val="accent4">
              <a:lumMod val="50000"/>
              <a:alpha val="99000"/>
            </a:schemeClr>
          </a:solidFill>
        </p:spPr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5357818" y="1643050"/>
            <a:ext cx="3286148" cy="35004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Display 6"/>
          <p:cNvSpPr/>
          <p:nvPr/>
        </p:nvSpPr>
        <p:spPr>
          <a:xfrm>
            <a:off x="2857488" y="1643050"/>
            <a:ext cx="3143272" cy="3500462"/>
          </a:xfrm>
          <a:prstGeom prst="flowChartDispla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51"/>
          <p:cNvGrpSpPr/>
          <p:nvPr/>
        </p:nvGrpSpPr>
        <p:grpSpPr>
          <a:xfrm>
            <a:off x="1500166" y="1643050"/>
            <a:ext cx="2143140" cy="3500462"/>
            <a:chOff x="1500166" y="1428736"/>
            <a:chExt cx="2143140" cy="3500462"/>
          </a:xfrm>
        </p:grpSpPr>
        <p:sp>
          <p:nvSpPr>
            <p:cNvPr id="31" name="Right Triangle 30"/>
            <p:cNvSpPr/>
            <p:nvPr/>
          </p:nvSpPr>
          <p:spPr>
            <a:xfrm rot="16200000">
              <a:off x="1285852" y="1643050"/>
              <a:ext cx="1143008" cy="71438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Triangle 32"/>
            <p:cNvSpPr/>
            <p:nvPr/>
          </p:nvSpPr>
          <p:spPr>
            <a:xfrm rot="10800000">
              <a:off x="1500166" y="3857628"/>
              <a:ext cx="714380" cy="107157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ight Triangle 33"/>
            <p:cNvSpPr/>
            <p:nvPr/>
          </p:nvSpPr>
          <p:spPr>
            <a:xfrm rot="10800000">
              <a:off x="1500166" y="2571744"/>
              <a:ext cx="1500198" cy="64294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ight Triangle 34"/>
            <p:cNvSpPr/>
            <p:nvPr/>
          </p:nvSpPr>
          <p:spPr>
            <a:xfrm rot="10800000" flipV="1">
              <a:off x="1500166" y="3214686"/>
              <a:ext cx="1500198" cy="64294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14546" y="1428736"/>
              <a:ext cx="1428760" cy="350046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Moon 31"/>
          <p:cNvSpPr/>
          <p:nvPr/>
        </p:nvSpPr>
        <p:spPr>
          <a:xfrm rot="10800000">
            <a:off x="1500166" y="2786058"/>
            <a:ext cx="1357322" cy="1285884"/>
          </a:xfrm>
          <a:prstGeom prst="moon">
            <a:avLst>
              <a:gd name="adj" fmla="val 7517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39"/>
          <p:cNvGrpSpPr/>
          <p:nvPr/>
        </p:nvGrpSpPr>
        <p:grpSpPr>
          <a:xfrm>
            <a:off x="714348" y="1785926"/>
            <a:ext cx="7786742" cy="3286148"/>
            <a:chOff x="714348" y="2000240"/>
            <a:chExt cx="7786742" cy="3286148"/>
          </a:xfrm>
        </p:grpSpPr>
        <p:grpSp>
          <p:nvGrpSpPr>
            <p:cNvPr id="8" name="Group 49"/>
            <p:cNvGrpSpPr/>
            <p:nvPr/>
          </p:nvGrpSpPr>
          <p:grpSpPr>
            <a:xfrm>
              <a:off x="714348" y="2000240"/>
              <a:ext cx="857256" cy="3143272"/>
              <a:chOff x="571472" y="1571612"/>
              <a:chExt cx="857256" cy="3143272"/>
            </a:xfrm>
          </p:grpSpPr>
          <p:sp>
            <p:nvSpPr>
              <p:cNvPr id="5" name="5-Point Star 4"/>
              <p:cNvSpPr/>
              <p:nvPr/>
            </p:nvSpPr>
            <p:spPr>
              <a:xfrm>
                <a:off x="571472" y="2857496"/>
                <a:ext cx="500066" cy="500066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rot="5400000" flipH="1" flipV="1">
                <a:off x="286514" y="2070884"/>
                <a:ext cx="1000132" cy="1588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H="1" flipV="1">
                <a:off x="750067" y="1964521"/>
                <a:ext cx="928694" cy="428628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6200000" flipH="1">
                <a:off x="678629" y="3893347"/>
                <a:ext cx="1000132" cy="35719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215076" y="4142586"/>
                <a:ext cx="1143008" cy="1588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6500826" y="2000240"/>
              <a:ext cx="2000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 smtClean="0">
                  <a:solidFill>
                    <a:schemeClr val="bg1"/>
                  </a:solidFill>
                </a:rPr>
                <a:t>Cold  Outer Envelope</a:t>
              </a:r>
              <a:endParaRPr lang="en-GB" b="1" i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00760" y="3357562"/>
              <a:ext cx="2428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Ices: 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H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O, CO, CO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, H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CO, CH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3</a:t>
              </a:r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OH, 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NH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3</a:t>
              </a:r>
              <a:r>
                <a:rPr lang="en-GB" dirty="0" smtClean="0">
                  <a:solidFill>
                    <a:schemeClr val="bg1"/>
                  </a:solidFill>
                  <a:latin typeface="Arial Rounded MT Bold" pitchFamily="34" charset="0"/>
                </a:rPr>
                <a:t>, CH</a:t>
              </a:r>
              <a:r>
                <a:rPr lang="en-GB" baseline="-25000" dirty="0" smtClean="0">
                  <a:solidFill>
                    <a:schemeClr val="bg1"/>
                  </a:solidFill>
                  <a:latin typeface="Arial Rounded MT Bold" pitchFamily="34" charset="0"/>
                </a:rPr>
                <a:t>4</a:t>
              </a:r>
              <a:endParaRPr lang="en-GB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grpSp>
          <p:nvGrpSpPr>
            <p:cNvPr id="9" name="Group 38"/>
            <p:cNvGrpSpPr/>
            <p:nvPr/>
          </p:nvGrpSpPr>
          <p:grpSpPr>
            <a:xfrm>
              <a:off x="2071670" y="2000240"/>
              <a:ext cx="3929090" cy="3286148"/>
              <a:chOff x="2071670" y="2000240"/>
              <a:chExt cx="3929090" cy="3286148"/>
            </a:xfrm>
          </p:grpSpPr>
          <p:cxnSp>
            <p:nvCxnSpPr>
              <p:cNvPr id="74" name="Curved Connector 73"/>
              <p:cNvCxnSpPr/>
              <p:nvPr/>
            </p:nvCxnSpPr>
            <p:spPr>
              <a:xfrm rot="10800000">
                <a:off x="2071670" y="3857628"/>
                <a:ext cx="928694" cy="857256"/>
              </a:xfrm>
              <a:prstGeom prst="curvedConnector3">
                <a:avLst>
                  <a:gd name="adj1" fmla="val 61757"/>
                </a:avLst>
              </a:prstGeom>
              <a:ln w="2540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2501092" y="4785528"/>
                <a:ext cx="1000132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37"/>
              <p:cNvGrpSpPr/>
              <p:nvPr/>
            </p:nvGrpSpPr>
            <p:grpSpPr>
              <a:xfrm>
                <a:off x="2143108" y="2000240"/>
                <a:ext cx="3857652" cy="3280784"/>
                <a:chOff x="2143108" y="2000240"/>
                <a:chExt cx="3857652" cy="3280784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3071802" y="4357694"/>
                  <a:ext cx="235745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 smtClean="0">
                      <a:solidFill>
                        <a:srgbClr val="FFFF00"/>
                      </a:solidFill>
                    </a:rPr>
                    <a:t>Hot Core</a:t>
                  </a:r>
                </a:p>
                <a:p>
                  <a:r>
                    <a:rPr lang="en-GB" b="1" dirty="0" smtClean="0">
                      <a:solidFill>
                        <a:srgbClr val="FFFF00"/>
                      </a:solidFill>
                    </a:rPr>
                    <a:t>Complex Organics</a:t>
                  </a:r>
                </a:p>
                <a:p>
                  <a:r>
                    <a:rPr lang="en-GB" b="1" dirty="0" smtClean="0">
                      <a:solidFill>
                        <a:srgbClr val="FFFF00"/>
                      </a:solidFill>
                    </a:rPr>
                    <a:t>No ices</a:t>
                  </a:r>
                  <a:endParaRPr lang="en-GB" b="1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143108" y="2000240"/>
                  <a:ext cx="15001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 smtClean="0"/>
                    <a:t>Extended Component</a:t>
                  </a:r>
                  <a:endParaRPr lang="en-GB" b="1" i="1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714744" y="2214554"/>
                  <a:ext cx="21431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 smtClean="0"/>
                    <a:t>Ices: </a:t>
                  </a:r>
                </a:p>
                <a:p>
                  <a:pPr algn="ctr"/>
                  <a:r>
                    <a:rPr lang="en-GB" dirty="0" smtClean="0">
                      <a:latin typeface="Arial Rounded MT Bold" pitchFamily="34" charset="0"/>
                    </a:rPr>
                    <a:t>H</a:t>
                  </a:r>
                  <a:r>
                    <a:rPr lang="en-GB" baseline="-25000" dirty="0" smtClean="0">
                      <a:latin typeface="Arial Rounded MT Bold" pitchFamily="34" charset="0"/>
                    </a:rPr>
                    <a:t>2</a:t>
                  </a:r>
                  <a:r>
                    <a:rPr lang="en-GB" dirty="0" smtClean="0">
                      <a:latin typeface="Arial Rounded MT Bold" pitchFamily="34" charset="0"/>
                    </a:rPr>
                    <a:t>O, CH</a:t>
                  </a:r>
                  <a:r>
                    <a:rPr lang="en-GB" baseline="-25000" dirty="0" smtClean="0">
                      <a:latin typeface="Arial Rounded MT Bold" pitchFamily="34" charset="0"/>
                    </a:rPr>
                    <a:t>3</a:t>
                  </a:r>
                  <a:r>
                    <a:rPr lang="en-GB" dirty="0" smtClean="0">
                      <a:latin typeface="Arial Rounded MT Bold" pitchFamily="34" charset="0"/>
                    </a:rPr>
                    <a:t>OH, NH</a:t>
                  </a:r>
                  <a:r>
                    <a:rPr lang="en-GB" baseline="-25000" dirty="0" smtClean="0">
                      <a:latin typeface="Arial Rounded MT Bold" pitchFamily="34" charset="0"/>
                    </a:rPr>
                    <a:t>3</a:t>
                  </a:r>
                  <a:endParaRPr lang="en-GB" dirty="0">
                    <a:latin typeface="Arial Rounded MT Bold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357554" y="3071810"/>
                  <a:ext cx="264320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/>
                    <a:t>Some Gas-Phase Complex Organics: </a:t>
                  </a:r>
                </a:p>
                <a:p>
                  <a:r>
                    <a:rPr lang="en-GB" b="1" dirty="0" smtClean="0"/>
                    <a:t>e.g</a:t>
                  </a:r>
                  <a:r>
                    <a:rPr lang="en-GB" dirty="0" smtClean="0">
                      <a:latin typeface="Arial Rounded MT Bold" pitchFamily="34" charset="0"/>
                    </a:rPr>
                    <a:t>.  H</a:t>
                  </a:r>
                  <a:r>
                    <a:rPr lang="en-GB" baseline="-25000" dirty="0" smtClean="0">
                      <a:latin typeface="Arial Rounded MT Bold" pitchFamily="34" charset="0"/>
                    </a:rPr>
                    <a:t>2</a:t>
                  </a:r>
                  <a:r>
                    <a:rPr lang="en-GB" dirty="0" smtClean="0">
                      <a:latin typeface="Arial Rounded MT Bold" pitchFamily="34" charset="0"/>
                    </a:rPr>
                    <a:t>CO, HCOOH</a:t>
                  </a:r>
                  <a:endParaRPr lang="en-GB" dirty="0">
                    <a:latin typeface="Arial Rounded MT Bold" pitchFamily="34" charset="0"/>
                  </a:endParaRPr>
                </a:p>
              </p:txBody>
            </p:sp>
          </p:grpSp>
        </p:grpSp>
      </p:grpSp>
      <p:sp>
        <p:nvSpPr>
          <p:cNvPr id="56" name="Pentagon 55"/>
          <p:cNvSpPr/>
          <p:nvPr/>
        </p:nvSpPr>
        <p:spPr>
          <a:xfrm>
            <a:off x="2428860" y="1142984"/>
            <a:ext cx="3429024" cy="357190"/>
          </a:xfrm>
          <a:prstGeom prst="homePlat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4143372" y="114298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~5 x 10</a:t>
            </a:r>
            <a:r>
              <a:rPr lang="en-GB" b="1" baseline="30000" dirty="0" smtClean="0">
                <a:solidFill>
                  <a:schemeClr val="bg1"/>
                </a:solidFill>
              </a:rPr>
              <a:t>17</a:t>
            </a:r>
            <a:r>
              <a:rPr lang="en-GB" b="1" dirty="0" smtClean="0">
                <a:solidFill>
                  <a:schemeClr val="bg1"/>
                </a:solidFill>
              </a:rPr>
              <a:t> cm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0" name="Pentagon 59"/>
          <p:cNvSpPr/>
          <p:nvPr/>
        </p:nvSpPr>
        <p:spPr>
          <a:xfrm rot="10800000">
            <a:off x="2857488" y="5286388"/>
            <a:ext cx="3357586" cy="357190"/>
          </a:xfrm>
          <a:prstGeom prst="homePlate">
            <a:avLst>
              <a:gd name="adj" fmla="val 51194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Pentagon 63"/>
          <p:cNvSpPr/>
          <p:nvPr/>
        </p:nvSpPr>
        <p:spPr>
          <a:xfrm rot="10800000">
            <a:off x="5715008" y="5286388"/>
            <a:ext cx="2928958" cy="357190"/>
          </a:xfrm>
          <a:prstGeom prst="homePlate">
            <a:avLst>
              <a:gd name="adj" fmla="val 51194"/>
            </a:avLst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6858016" y="528638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10 – 20 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29058" y="528638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20 – 100 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7" name="Pentagon 46"/>
          <p:cNvSpPr/>
          <p:nvPr/>
        </p:nvSpPr>
        <p:spPr>
          <a:xfrm>
            <a:off x="2428875" y="1143000"/>
            <a:ext cx="3429000" cy="357188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0" name="Pentagon 49"/>
          <p:cNvSpPr/>
          <p:nvPr/>
        </p:nvSpPr>
        <p:spPr>
          <a:xfrm>
            <a:off x="928688" y="1143000"/>
            <a:ext cx="2000250" cy="35718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3" name="TextBox 56"/>
          <p:cNvSpPr txBox="1">
            <a:spLocks noChangeArrowheads="1"/>
          </p:cNvSpPr>
          <p:nvPr/>
        </p:nvSpPr>
        <p:spPr bwMode="auto">
          <a:xfrm>
            <a:off x="1571625" y="1143000"/>
            <a:ext cx="1071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latin typeface="Book Antiqua" pitchFamily="18" charset="0"/>
              </a:rPr>
              <a:t>~0.01 pc</a:t>
            </a:r>
            <a:endParaRPr lang="en-GB" b="1" dirty="0">
              <a:latin typeface="Book Antiqua" pitchFamily="18" charset="0"/>
            </a:endParaRPr>
          </a:p>
        </p:txBody>
      </p:sp>
      <p:sp>
        <p:nvSpPr>
          <p:cNvPr id="54" name="TextBox 57"/>
          <p:cNvSpPr txBox="1">
            <a:spLocks noChangeArrowheads="1"/>
          </p:cNvSpPr>
          <p:nvPr/>
        </p:nvSpPr>
        <p:spPr bwMode="auto">
          <a:xfrm>
            <a:off x="4429123" y="1143000"/>
            <a:ext cx="1500189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Book Antiqua" pitchFamily="18" charset="0"/>
              </a:rPr>
              <a:t>~0.1 - 1 pc</a:t>
            </a:r>
            <a:endParaRPr lang="en-GB" b="1" dirty="0">
              <a:latin typeface="Book Antiqua" pitchFamily="18" charset="0"/>
            </a:endParaRPr>
          </a:p>
        </p:txBody>
      </p:sp>
      <p:sp>
        <p:nvSpPr>
          <p:cNvPr id="55" name="TextBox 60"/>
          <p:cNvSpPr txBox="1">
            <a:spLocks noChangeArrowheads="1"/>
          </p:cNvSpPr>
          <p:nvPr/>
        </p:nvSpPr>
        <p:spPr bwMode="auto">
          <a:xfrm>
            <a:off x="1643063" y="5286375"/>
            <a:ext cx="1285875" cy="36988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Book Antiqua" pitchFamily="18" charset="0"/>
              </a:rPr>
              <a:t>10</a:t>
            </a:r>
            <a:r>
              <a:rPr lang="en-GB" b="1" baseline="30000" dirty="0">
                <a:latin typeface="Book Antiqua" pitchFamily="18" charset="0"/>
              </a:rPr>
              <a:t>2</a:t>
            </a:r>
            <a:r>
              <a:rPr lang="en-GB" b="1" dirty="0">
                <a:latin typeface="Book Antiqua" pitchFamily="18" charset="0"/>
              </a:rPr>
              <a:t> – 10</a:t>
            </a:r>
            <a:r>
              <a:rPr lang="en-GB" b="1" baseline="30000" dirty="0">
                <a:latin typeface="Book Antiqua" pitchFamily="18" charset="0"/>
              </a:rPr>
              <a:t>3</a:t>
            </a:r>
            <a:r>
              <a:rPr lang="en-GB" b="1" dirty="0">
                <a:latin typeface="Book Antiqua" pitchFamily="18" charset="0"/>
              </a:rPr>
              <a:t> K</a:t>
            </a:r>
          </a:p>
        </p:txBody>
      </p:sp>
      <p:sp>
        <p:nvSpPr>
          <p:cNvPr id="57" name="Pentagon 56"/>
          <p:cNvSpPr/>
          <p:nvPr/>
        </p:nvSpPr>
        <p:spPr>
          <a:xfrm rot="10800000">
            <a:off x="1571625" y="5786438"/>
            <a:ext cx="7072313" cy="357187"/>
          </a:xfrm>
          <a:prstGeom prst="homePlate">
            <a:avLst>
              <a:gd name="adj" fmla="val 51194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TextBox 44"/>
          <p:cNvSpPr txBox="1">
            <a:spLocks noChangeArrowheads="1"/>
          </p:cNvSpPr>
          <p:nvPr/>
        </p:nvSpPr>
        <p:spPr bwMode="auto">
          <a:xfrm>
            <a:off x="1643063" y="5786438"/>
            <a:ext cx="3500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Book Antiqua" pitchFamily="18" charset="0"/>
              </a:rPr>
              <a:t>Highly Processed Ices</a:t>
            </a:r>
          </a:p>
        </p:txBody>
      </p:sp>
      <p:sp>
        <p:nvSpPr>
          <p:cNvPr id="61" name="Pentagon 60"/>
          <p:cNvSpPr/>
          <p:nvPr/>
        </p:nvSpPr>
        <p:spPr>
          <a:xfrm rot="10800000">
            <a:off x="2857500" y="5286375"/>
            <a:ext cx="3357563" cy="357188"/>
          </a:xfrm>
          <a:prstGeom prst="homePlate">
            <a:avLst>
              <a:gd name="adj" fmla="val 5119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2" name="Pentagon 61"/>
          <p:cNvSpPr/>
          <p:nvPr/>
        </p:nvSpPr>
        <p:spPr>
          <a:xfrm rot="10800000">
            <a:off x="5715000" y="5286375"/>
            <a:ext cx="2928938" cy="357188"/>
          </a:xfrm>
          <a:prstGeom prst="homePlate">
            <a:avLst>
              <a:gd name="adj" fmla="val 5119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TextBox 64"/>
          <p:cNvSpPr txBox="1">
            <a:spLocks noChangeArrowheads="1"/>
          </p:cNvSpPr>
          <p:nvPr/>
        </p:nvSpPr>
        <p:spPr bwMode="auto">
          <a:xfrm>
            <a:off x="6858000" y="528637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Book Antiqua" pitchFamily="18" charset="0"/>
              </a:rPr>
              <a:t>10 – 20 K</a:t>
            </a:r>
          </a:p>
        </p:txBody>
      </p:sp>
      <p:sp>
        <p:nvSpPr>
          <p:cNvPr id="71" name="TextBox 62"/>
          <p:cNvSpPr txBox="1">
            <a:spLocks noChangeArrowheads="1"/>
          </p:cNvSpPr>
          <p:nvPr/>
        </p:nvSpPr>
        <p:spPr bwMode="auto">
          <a:xfrm>
            <a:off x="3929063" y="528637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latin typeface="Book Antiqua" pitchFamily="18" charset="0"/>
              </a:rPr>
              <a:t>20 – 100 K</a:t>
            </a:r>
          </a:p>
        </p:txBody>
      </p:sp>
      <p:sp>
        <p:nvSpPr>
          <p:cNvPr id="72" name="TextBox 45"/>
          <p:cNvSpPr txBox="1">
            <a:spLocks noChangeArrowheads="1"/>
          </p:cNvSpPr>
          <p:nvPr/>
        </p:nvSpPr>
        <p:spPr bwMode="auto">
          <a:xfrm>
            <a:off x="5857875" y="5786438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smtClean="0">
                <a:latin typeface="Book Antiqua" pitchFamily="18" charset="0"/>
              </a:rPr>
              <a:t>“Pristine”</a:t>
            </a:r>
            <a:r>
              <a:rPr lang="en-GB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GB" b="1" dirty="0">
                <a:latin typeface="Book Antiqua" pitchFamily="18" charset="0"/>
              </a:rPr>
              <a:t>Ices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7" y="116998"/>
            <a:ext cx="1215661" cy="139589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72816"/>
            <a:ext cx="8363272" cy="4234475"/>
          </a:xfrm>
        </p:spPr>
        <p:txBody>
          <a:bodyPr>
            <a:normAutofit fontScale="70000" lnSpcReduction="20000"/>
          </a:bodyPr>
          <a:lstStyle/>
          <a:p>
            <a:r>
              <a:rPr lang="en-GB" sz="2400" dirty="0" smtClean="0"/>
              <a:t>Complex organic molecules</a:t>
            </a:r>
          </a:p>
          <a:p>
            <a:pPr marL="109728" indent="0">
              <a:buNone/>
            </a:pPr>
            <a:r>
              <a:rPr lang="en-GB" sz="2400" dirty="0" smtClean="0"/>
              <a:t>	e.g. HCOOCH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, C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H</a:t>
            </a:r>
            <a:r>
              <a:rPr lang="en-GB" sz="2400" baseline="-25000" dirty="0" smtClean="0"/>
              <a:t>5</a:t>
            </a:r>
            <a:r>
              <a:rPr lang="en-GB" sz="2400" dirty="0" smtClean="0"/>
              <a:t>OH, HCOCH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OH, HCOOC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H</a:t>
            </a:r>
            <a:r>
              <a:rPr lang="en-GB" sz="2400" baseline="-25000" dirty="0" smtClean="0"/>
              <a:t>5</a:t>
            </a:r>
            <a:r>
              <a:rPr lang="en-GB" sz="2400" dirty="0" smtClean="0"/>
              <a:t>,…</a:t>
            </a:r>
          </a:p>
          <a:p>
            <a:pPr marL="109728" indent="0">
              <a:buNone/>
            </a:pPr>
            <a:r>
              <a:rPr lang="en-GB" sz="2400" dirty="0"/>
              <a:t>	</a:t>
            </a:r>
            <a:r>
              <a:rPr lang="en-GB" sz="2400" dirty="0" smtClean="0"/>
              <a:t>(~ 10</a:t>
            </a:r>
            <a:r>
              <a:rPr lang="en-GB" sz="2400" baseline="30000" dirty="0" smtClean="0"/>
              <a:t>-10</a:t>
            </a:r>
            <a:r>
              <a:rPr lang="en-GB" sz="2400" dirty="0" smtClean="0"/>
              <a:t> – 10</a:t>
            </a:r>
            <a:r>
              <a:rPr lang="en-GB" sz="2400" baseline="30000" dirty="0" smtClean="0"/>
              <a:t>-8</a:t>
            </a:r>
            <a:r>
              <a:rPr lang="en-GB" sz="2400" dirty="0"/>
              <a:t> </a:t>
            </a:r>
            <a:r>
              <a:rPr lang="en-GB" sz="2400" dirty="0" smtClean="0"/>
              <a:t>/ 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)</a:t>
            </a:r>
          </a:p>
          <a:p>
            <a:endParaRPr lang="en-GB" sz="2400" dirty="0"/>
          </a:p>
          <a:p>
            <a:r>
              <a:rPr lang="en-GB" sz="2400" dirty="0" smtClean="0"/>
              <a:t>Saturated vs. unsaturated</a:t>
            </a:r>
          </a:p>
          <a:p>
            <a:pPr marL="109728" indent="0">
              <a:buNone/>
            </a:pPr>
            <a:r>
              <a:rPr lang="en-GB" sz="2400" dirty="0"/>
              <a:t>	</a:t>
            </a:r>
            <a:r>
              <a:rPr lang="en-GB" sz="2400" dirty="0" smtClean="0"/>
              <a:t>e.g. C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H</a:t>
            </a:r>
            <a:r>
              <a:rPr lang="en-GB" sz="2400" baseline="-25000" dirty="0" smtClean="0"/>
              <a:t>5</a:t>
            </a:r>
            <a:r>
              <a:rPr lang="en-GB" sz="2400" dirty="0" smtClean="0"/>
              <a:t>CN  vs. HC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N  </a:t>
            </a:r>
          </a:p>
          <a:p>
            <a:pPr marL="109728" indent="0">
              <a:buNone/>
            </a:pPr>
            <a:r>
              <a:rPr lang="en-GB" sz="2400" dirty="0">
                <a:sym typeface="Symbol"/>
              </a:rPr>
              <a:t>	</a:t>
            </a:r>
            <a:r>
              <a:rPr lang="en-GB" sz="2400" dirty="0" smtClean="0">
                <a:sym typeface="Symbol"/>
              </a:rPr>
              <a:t> H-saturation a good signpost of grain-mediated processes</a:t>
            </a:r>
            <a:endParaRPr lang="en-GB" sz="2400" dirty="0" smtClean="0"/>
          </a:p>
          <a:p>
            <a:pPr marL="109728" indent="0">
              <a:buNone/>
            </a:pPr>
            <a:r>
              <a:rPr lang="en-GB" sz="2400" dirty="0" smtClean="0"/>
              <a:t>	‘Luke-warm’ cores may be an intermediate stage</a:t>
            </a:r>
          </a:p>
          <a:p>
            <a:endParaRPr lang="en-GB" sz="2400" dirty="0" smtClean="0"/>
          </a:p>
          <a:p>
            <a:r>
              <a:rPr lang="en-GB" sz="2400" dirty="0"/>
              <a:t>Strong spatial differentiation of certain species</a:t>
            </a:r>
          </a:p>
          <a:p>
            <a:endParaRPr lang="en-GB" sz="2400" dirty="0"/>
          </a:p>
          <a:p>
            <a:r>
              <a:rPr lang="en-GB" sz="2400" dirty="0" smtClean="0"/>
              <a:t>Methanol – even more abundant in hot </a:t>
            </a:r>
            <a:r>
              <a:rPr lang="en-GB" sz="2400" dirty="0" smtClean="0"/>
              <a:t>cores (10</a:t>
            </a:r>
            <a:r>
              <a:rPr lang="en-GB" sz="2400" baseline="30000" dirty="0" smtClean="0"/>
              <a:t>-6</a:t>
            </a:r>
            <a:r>
              <a:rPr lang="en-GB" sz="2400" dirty="0" smtClean="0"/>
              <a:t> – 10</a:t>
            </a:r>
            <a:r>
              <a:rPr lang="en-GB" sz="2400" baseline="30000" dirty="0" smtClean="0"/>
              <a:t>-5</a:t>
            </a:r>
            <a:r>
              <a:rPr lang="en-GB" sz="2400" dirty="0" smtClean="0"/>
              <a:t> / 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)</a:t>
            </a:r>
            <a:endParaRPr lang="en-GB" sz="2400" dirty="0" smtClean="0"/>
          </a:p>
          <a:p>
            <a:pPr marL="109728" indent="0">
              <a:buNone/>
            </a:pPr>
            <a:r>
              <a:rPr lang="en-GB" sz="2400" dirty="0"/>
              <a:t>	</a:t>
            </a:r>
            <a:r>
              <a:rPr lang="en-GB" sz="2400" dirty="0" smtClean="0"/>
              <a:t>Other species also likely derive from sublimated ices</a:t>
            </a:r>
          </a:p>
          <a:p>
            <a:endParaRPr lang="en-GB" sz="2400" dirty="0" smtClean="0"/>
          </a:p>
          <a:p>
            <a:r>
              <a:rPr lang="en-GB" sz="2400" dirty="0" smtClean="0"/>
              <a:t>Understanding gas-grain interactions is crucial</a:t>
            </a:r>
          </a:p>
          <a:p>
            <a:pPr marL="109728" indent="0">
              <a:buNone/>
            </a:pPr>
            <a:r>
              <a:rPr lang="en-GB" sz="2400" dirty="0"/>
              <a:t>	</a:t>
            </a:r>
            <a:r>
              <a:rPr lang="en-GB" sz="2400" dirty="0" smtClean="0">
                <a:sym typeface="Symbol"/>
              </a:rPr>
              <a:t> require more ‘holistic’ approach</a:t>
            </a:r>
            <a:endParaRPr lang="en-GB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What is </a:t>
            </a:r>
            <a:r>
              <a:rPr lang="en-GB" sz="3200" u="sng" dirty="0" smtClean="0"/>
              <a:t>chemically</a:t>
            </a:r>
            <a:r>
              <a:rPr lang="en-GB" sz="3200" dirty="0" smtClean="0"/>
              <a:t> unique about </a:t>
            </a:r>
            <a:br>
              <a:rPr lang="en-GB" sz="3200" dirty="0" smtClean="0"/>
            </a:br>
            <a:r>
              <a:rPr lang="en-GB" sz="3200" dirty="0" smtClean="0"/>
              <a:t>star-forming regions?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70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Gibb et al., 2004</a:t>
            </a:r>
          </a:p>
          <a:p>
            <a:pPr marL="109728" indent="0">
              <a:buNone/>
            </a:pPr>
            <a:endParaRPr lang="en-GB" sz="2000" dirty="0"/>
          </a:p>
          <a:p>
            <a:pPr marL="109728" indent="0">
              <a:buNone/>
            </a:pPr>
            <a:endParaRPr lang="en-GB" sz="2000" dirty="0" smtClean="0"/>
          </a:p>
          <a:p>
            <a:pPr marL="109728" indent="0">
              <a:buNone/>
            </a:pPr>
            <a:endParaRPr lang="en-GB" sz="2000" dirty="0"/>
          </a:p>
          <a:p>
            <a:pPr marL="109728" indent="0">
              <a:buNone/>
            </a:pPr>
            <a:endParaRPr lang="en-GB" sz="2000" dirty="0" smtClean="0"/>
          </a:p>
          <a:p>
            <a:pPr marL="109728" indent="0">
              <a:buNone/>
            </a:pPr>
            <a:endParaRPr lang="en-GB" sz="2000" dirty="0"/>
          </a:p>
          <a:p>
            <a:pPr marL="109728" indent="0">
              <a:buNone/>
            </a:pPr>
            <a:endParaRPr lang="en-GB" sz="2000" dirty="0" smtClean="0"/>
          </a:p>
          <a:p>
            <a:pPr marL="109728" indent="0">
              <a:buNone/>
            </a:pPr>
            <a:endParaRPr lang="en-GB" sz="2000" dirty="0" smtClean="0"/>
          </a:p>
          <a:p>
            <a:pPr marL="109728" indent="0">
              <a:buNone/>
            </a:pPr>
            <a:endParaRPr lang="en-GB" sz="2000" dirty="0"/>
          </a:p>
          <a:p>
            <a:pPr marL="109728" indent="0">
              <a:buNone/>
            </a:pPr>
            <a:endParaRPr lang="en-GB" sz="2000" dirty="0" smtClean="0"/>
          </a:p>
          <a:p>
            <a:pPr marL="109728" indent="0">
              <a:buNone/>
            </a:pPr>
            <a:r>
              <a:rPr lang="en-GB" sz="2000" dirty="0" smtClean="0"/>
              <a:t>Also, </a:t>
            </a:r>
            <a:r>
              <a:rPr lang="en-GB" sz="2000" dirty="0" err="1" smtClean="0"/>
              <a:t>Boogert</a:t>
            </a:r>
            <a:r>
              <a:rPr lang="en-GB" sz="2000" dirty="0" smtClean="0"/>
              <a:t> et al. (2008) found up to 30% methanol in several low-mass YSO’s, using Spitzer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 compositions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58691" r="27834" b="27608"/>
          <a:stretch/>
        </p:blipFill>
        <p:spPr>
          <a:xfrm>
            <a:off x="467542" y="1844824"/>
            <a:ext cx="820891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 smtClean="0"/>
              <a:t>Historical treatment of hot-core chemistry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1600" dirty="0" smtClean="0"/>
              <a:t>Millar et al. (1991), </a:t>
            </a:r>
            <a:r>
              <a:rPr lang="en-GB" sz="1600" dirty="0" err="1" smtClean="0"/>
              <a:t>Charnley</a:t>
            </a:r>
            <a:r>
              <a:rPr lang="en-GB" sz="1600" dirty="0" smtClean="0"/>
              <a:t> et al. (1995), and others</a:t>
            </a:r>
            <a:endParaRPr lang="en-GB" sz="32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500098" y="3714752"/>
            <a:ext cx="342902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71538" y="5214950"/>
            <a:ext cx="64294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1538" y="4786322"/>
            <a:ext cx="321471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6248" y="2357430"/>
            <a:ext cx="28575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071802" y="3571876"/>
            <a:ext cx="242889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720" y="464344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~10 K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43768" y="221455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&gt;100 K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571868" y="564357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Protostellar</a:t>
            </a:r>
            <a:endParaRPr lang="en-GB" dirty="0" smtClean="0"/>
          </a:p>
          <a:p>
            <a:r>
              <a:rPr lang="en-GB" dirty="0" smtClean="0"/>
              <a:t>Switch-on?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3929058" y="5214950"/>
            <a:ext cx="71438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5400000">
            <a:off x="-65399" y="27442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715140" y="52863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571604" y="478632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Isothermal collapse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643042" y="2428868"/>
            <a:ext cx="23574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Ice formation</a:t>
            </a:r>
          </a:p>
          <a:p>
            <a:pPr algn="ctr"/>
            <a:r>
              <a:rPr lang="en-GB" sz="1600" dirty="0" smtClean="0"/>
              <a:t>(atomic hydrogen dominates)</a:t>
            </a:r>
          </a:p>
          <a:p>
            <a:pPr algn="ctr"/>
            <a:endParaRPr lang="en-GB" sz="1600" dirty="0" smtClean="0"/>
          </a:p>
          <a:p>
            <a:pPr algn="ctr"/>
            <a:r>
              <a:rPr lang="en-GB" sz="1600" dirty="0" smtClean="0"/>
              <a:t>O </a:t>
            </a:r>
            <a:r>
              <a:rPr lang="en-GB" sz="1600" dirty="0" smtClean="0">
                <a:sym typeface="Symbol"/>
              </a:rPr>
              <a:t>+ 2H  H</a:t>
            </a:r>
            <a:r>
              <a:rPr lang="en-GB" sz="1600" baseline="-25000" dirty="0" smtClean="0">
                <a:sym typeface="Symbol"/>
              </a:rPr>
              <a:t>2</a:t>
            </a:r>
            <a:r>
              <a:rPr lang="en-GB" sz="1600" dirty="0" smtClean="0">
                <a:sym typeface="Symbol"/>
              </a:rPr>
              <a:t>O</a:t>
            </a:r>
          </a:p>
          <a:p>
            <a:pPr algn="ctr"/>
            <a:r>
              <a:rPr lang="en-GB" sz="1600" dirty="0" smtClean="0">
                <a:sym typeface="Symbol"/>
              </a:rPr>
              <a:t>C + 4H  CH</a:t>
            </a:r>
            <a:r>
              <a:rPr lang="en-GB" sz="1600" baseline="-25000" dirty="0" smtClean="0">
                <a:sym typeface="Symbol"/>
              </a:rPr>
              <a:t>4</a:t>
            </a:r>
            <a:endParaRPr lang="en-GB" sz="1600" dirty="0" smtClean="0">
              <a:sym typeface="Symbol"/>
            </a:endParaRPr>
          </a:p>
          <a:p>
            <a:pPr algn="ctr"/>
            <a:r>
              <a:rPr lang="en-GB" sz="1600" dirty="0" smtClean="0">
                <a:sym typeface="Symbol"/>
              </a:rPr>
              <a:t>CO +2H  H</a:t>
            </a:r>
            <a:r>
              <a:rPr lang="en-GB" sz="1600" baseline="-25000" dirty="0" smtClean="0">
                <a:sym typeface="Symbol"/>
              </a:rPr>
              <a:t>2</a:t>
            </a:r>
            <a:r>
              <a:rPr lang="en-GB" sz="1600" dirty="0" smtClean="0">
                <a:sym typeface="Symbol"/>
              </a:rPr>
              <a:t>CO</a:t>
            </a:r>
          </a:p>
          <a:p>
            <a:pPr algn="ctr"/>
            <a:r>
              <a:rPr lang="en-GB" sz="1600" dirty="0" smtClean="0">
                <a:sym typeface="Symbol"/>
              </a:rPr>
              <a:t>H</a:t>
            </a:r>
            <a:r>
              <a:rPr lang="en-GB" sz="1600" baseline="-25000" dirty="0" smtClean="0">
                <a:sym typeface="Symbol"/>
              </a:rPr>
              <a:t>2</a:t>
            </a:r>
            <a:r>
              <a:rPr lang="en-GB" sz="1600" dirty="0" smtClean="0">
                <a:sym typeface="Symbol"/>
              </a:rPr>
              <a:t>CO + 2H  CH</a:t>
            </a:r>
            <a:r>
              <a:rPr lang="en-GB" sz="1600" baseline="-25000" dirty="0" smtClean="0">
                <a:sym typeface="Symbol"/>
              </a:rPr>
              <a:t>3</a:t>
            </a:r>
            <a:r>
              <a:rPr lang="en-GB" sz="1600" dirty="0" smtClean="0">
                <a:sym typeface="Symbol"/>
              </a:rPr>
              <a:t>OH</a:t>
            </a:r>
            <a:endParaRPr lang="en-GB" sz="1600" dirty="0" smtClean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776864" y="3366880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Evaporation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00628" y="2786058"/>
            <a:ext cx="2643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Rich, fast gas-phase chemistry</a:t>
            </a:r>
          </a:p>
          <a:p>
            <a:pPr algn="ctr"/>
            <a:r>
              <a:rPr lang="en-GB" sz="1600" dirty="0" smtClean="0"/>
              <a:t>(esp. </a:t>
            </a:r>
            <a:r>
              <a:rPr lang="en-GB" sz="1600" b="1" dirty="0" smtClean="0"/>
              <a:t>H</a:t>
            </a:r>
            <a:r>
              <a:rPr lang="en-GB" sz="1600" b="1" baseline="-25000" dirty="0" smtClean="0"/>
              <a:t>2</a:t>
            </a:r>
            <a:r>
              <a:rPr lang="en-GB" sz="1600" b="1" dirty="0" smtClean="0"/>
              <a:t>CO, CH</a:t>
            </a:r>
            <a:r>
              <a:rPr lang="en-GB" sz="1600" b="1" baseline="-25000" dirty="0" smtClean="0"/>
              <a:t>3</a:t>
            </a:r>
            <a:r>
              <a:rPr lang="en-GB" sz="1600" b="1" dirty="0" smtClean="0"/>
              <a:t>OH</a:t>
            </a:r>
            <a:r>
              <a:rPr lang="en-GB" sz="1600" dirty="0" smtClean="0"/>
              <a:t>)</a:t>
            </a:r>
          </a:p>
          <a:p>
            <a:pPr algn="ctr"/>
            <a:endParaRPr lang="en-GB" sz="1600" dirty="0" smtClean="0"/>
          </a:p>
          <a:p>
            <a:pPr algn="ctr"/>
            <a:endParaRPr lang="en-GB" sz="1600" dirty="0" smtClean="0"/>
          </a:p>
          <a:p>
            <a:pPr algn="ctr"/>
            <a:r>
              <a:rPr lang="en-GB" sz="1600" dirty="0" smtClean="0"/>
              <a:t>Complex molecules formed in </a:t>
            </a:r>
            <a:r>
              <a:rPr lang="en-GB" sz="1600" dirty="0" smtClean="0">
                <a:latin typeface="Lucida Sans Unicode"/>
                <a:cs typeface="Lucida Sans Unicode"/>
              </a:rPr>
              <a:t>≳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4</a:t>
            </a:r>
            <a:r>
              <a:rPr lang="en-GB" sz="1600" dirty="0" smtClean="0"/>
              <a:t> yr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20" grpId="0" build="allAtOnce"/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dirty="0" smtClean="0"/>
              <a:t>Gas-phase chemistry is generally successful!</a:t>
            </a:r>
          </a:p>
          <a:p>
            <a:endParaRPr lang="en-GB" sz="2000" dirty="0" smtClean="0"/>
          </a:p>
          <a:p>
            <a:r>
              <a:rPr lang="en-GB" sz="2000" dirty="0" smtClean="0"/>
              <a:t>Small molecules are well-reproduced in particular (in many ISM regions), as well as larger unsaturated molecules</a:t>
            </a:r>
          </a:p>
          <a:p>
            <a:endParaRPr lang="en-GB" sz="2000" dirty="0" smtClean="0"/>
          </a:p>
          <a:p>
            <a:r>
              <a:rPr lang="en-GB" sz="2000" dirty="0" smtClean="0"/>
              <a:t>Ion-molecule reactions:</a:t>
            </a:r>
          </a:p>
          <a:p>
            <a:pPr>
              <a:buNone/>
            </a:pPr>
            <a:r>
              <a:rPr lang="en-GB" sz="2000" dirty="0" smtClean="0"/>
              <a:t>	</a:t>
            </a:r>
          </a:p>
          <a:p>
            <a:pPr>
              <a:buNone/>
            </a:pPr>
            <a:r>
              <a:rPr lang="en-GB" sz="2000" dirty="0" smtClean="0"/>
              <a:t>		- Driving force for </a:t>
            </a:r>
            <a:r>
              <a:rPr lang="en-GB" sz="2000" i="1" dirty="0" smtClean="0"/>
              <a:t>simple</a:t>
            </a:r>
            <a:r>
              <a:rPr lang="en-GB" sz="2000" dirty="0" smtClean="0"/>
              <a:t> molecule formation (&lt;5 atoms)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	- Much worse for </a:t>
            </a:r>
            <a:r>
              <a:rPr lang="en-GB" sz="2000" i="1" dirty="0" smtClean="0"/>
              <a:t>complex</a:t>
            </a:r>
            <a:r>
              <a:rPr lang="en-GB" sz="2000" dirty="0" smtClean="0"/>
              <a:t> molecules (≥6 atoms)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	- NB: 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is crucial to g-p chemistry;</a:t>
            </a:r>
          </a:p>
          <a:p>
            <a:pPr>
              <a:buNone/>
            </a:pPr>
            <a:r>
              <a:rPr lang="en-GB" sz="2000" dirty="0" smtClean="0"/>
              <a:t>			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is formed on grains!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Gas-phase chemistry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50059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dirty="0" smtClean="0"/>
              <a:t>Chemical: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400" dirty="0" smtClean="0"/>
              <a:t>Key gas-phase ion-molecule rates too slow to form observed complex molecules (methanol, methyl </a:t>
            </a:r>
            <a:r>
              <a:rPr lang="en-GB" sz="2400" dirty="0" err="1" smtClean="0"/>
              <a:t>formate</a:t>
            </a:r>
            <a:r>
              <a:rPr lang="en-GB" sz="2400" dirty="0" smtClean="0"/>
              <a:t>)</a:t>
            </a:r>
          </a:p>
          <a:p>
            <a:pPr>
              <a:buNone/>
            </a:pPr>
            <a:r>
              <a:rPr lang="en-GB" sz="1800" dirty="0" smtClean="0"/>
              <a:t>	(see Luca et al. 2002, Horn et al. 2004)</a:t>
            </a:r>
          </a:p>
          <a:p>
            <a:pPr lvl="2">
              <a:buNone/>
            </a:pPr>
            <a:endParaRPr lang="en-GB" sz="2000" dirty="0" smtClean="0"/>
          </a:p>
          <a:p>
            <a:r>
              <a:rPr lang="en-GB" sz="2400" dirty="0" smtClean="0"/>
              <a:t>Experimental BRs of electronic recombination of molecular ions 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 multiple fragments (only ~5% methanol, </a:t>
            </a:r>
            <a:r>
              <a:rPr lang="en-GB" sz="2400" dirty="0" err="1" smtClean="0">
                <a:sym typeface="Symbol"/>
              </a:rPr>
              <a:t>dimethyl</a:t>
            </a:r>
            <a:r>
              <a:rPr lang="en-GB" sz="2400" dirty="0" smtClean="0">
                <a:sym typeface="Symbol"/>
              </a:rPr>
              <a:t> ether)</a:t>
            </a:r>
          </a:p>
          <a:p>
            <a:pPr>
              <a:buNone/>
            </a:pPr>
            <a:r>
              <a:rPr lang="en-GB" sz="2400" dirty="0" smtClean="0">
                <a:sym typeface="Symbol"/>
              </a:rPr>
              <a:t>	</a:t>
            </a:r>
            <a:r>
              <a:rPr lang="en-GB" sz="1800" dirty="0" smtClean="0">
                <a:sym typeface="Symbol"/>
              </a:rPr>
              <a:t>(Geppert et al. 2006, </a:t>
            </a:r>
            <a:r>
              <a:rPr lang="en-GB" sz="1800" dirty="0" err="1" smtClean="0">
                <a:sym typeface="Symbol"/>
              </a:rPr>
              <a:t>Hamberg</a:t>
            </a:r>
            <a:r>
              <a:rPr lang="en-GB" sz="1800" dirty="0" smtClean="0">
                <a:sym typeface="Symbol"/>
              </a:rPr>
              <a:t> et al. In prep.)</a:t>
            </a:r>
          </a:p>
          <a:p>
            <a:pPr lvl="1">
              <a:buNone/>
            </a:pPr>
            <a:endParaRPr lang="en-GB" sz="1600" dirty="0" smtClean="0">
              <a:sym typeface="Symbol"/>
            </a:endParaRPr>
          </a:p>
          <a:p>
            <a:r>
              <a:rPr lang="en-GB" sz="2400" dirty="0" smtClean="0"/>
              <a:t>NB: Ion-molecule chemistry of large molecular ions is largely unexplored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Observational: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500" dirty="0" smtClean="0"/>
              <a:t>Infall time-scales too short for gas-phase rates ≲10</a:t>
            </a:r>
            <a:r>
              <a:rPr lang="en-GB" sz="2500" baseline="30000" dirty="0" smtClean="0"/>
              <a:t>4</a:t>
            </a:r>
            <a:r>
              <a:rPr lang="en-GB" sz="2500" dirty="0" smtClean="0"/>
              <a:t> yr</a:t>
            </a:r>
          </a:p>
          <a:p>
            <a:pPr>
              <a:buNone/>
            </a:pPr>
            <a:r>
              <a:rPr lang="en-GB" sz="1800" dirty="0" smtClean="0">
                <a:sym typeface="Symbol"/>
              </a:rPr>
              <a:t>	(</a:t>
            </a:r>
            <a:r>
              <a:rPr lang="en-GB" sz="1800" dirty="0" err="1" smtClean="0">
                <a:sym typeface="Symbol"/>
              </a:rPr>
              <a:t>Schoier</a:t>
            </a:r>
            <a:r>
              <a:rPr lang="en-GB" sz="1800" dirty="0" smtClean="0">
                <a:sym typeface="Symbol"/>
              </a:rPr>
              <a:t> et al. 2002, Bottinelli et al. 2004. Also </a:t>
            </a:r>
            <a:r>
              <a:rPr lang="en-GB" sz="1800" dirty="0" err="1" smtClean="0">
                <a:sym typeface="Symbol"/>
              </a:rPr>
              <a:t>Aikawa</a:t>
            </a:r>
            <a:r>
              <a:rPr lang="en-GB" sz="1800" dirty="0" smtClean="0">
                <a:sym typeface="Symbol"/>
              </a:rPr>
              <a:t> et al. 2008)</a:t>
            </a:r>
          </a:p>
          <a:p>
            <a:endParaRPr lang="en-GB" sz="1900" dirty="0" smtClean="0">
              <a:sym typeface="Symbol"/>
            </a:endParaRPr>
          </a:p>
          <a:p>
            <a:r>
              <a:rPr lang="en-GB" sz="2400" dirty="0" smtClean="0">
                <a:sym typeface="Symbol"/>
              </a:rPr>
              <a:t>L1157 chemistry: &lt;2000 yr at T&gt;100 K</a:t>
            </a:r>
          </a:p>
          <a:p>
            <a:r>
              <a:rPr lang="en-GB" sz="1900" dirty="0" smtClean="0">
                <a:sym typeface="Symbol"/>
              </a:rPr>
              <a:t>(</a:t>
            </a:r>
            <a:r>
              <a:rPr lang="en-GB" sz="1900" dirty="0" err="1" smtClean="0">
                <a:sym typeface="Symbol"/>
              </a:rPr>
              <a:t>Arce</a:t>
            </a:r>
            <a:r>
              <a:rPr lang="en-GB" sz="1900" dirty="0" smtClean="0">
                <a:sym typeface="Symbol"/>
              </a:rPr>
              <a:t> et al. 2008)</a:t>
            </a:r>
          </a:p>
          <a:p>
            <a:pPr>
              <a:buNone/>
            </a:pPr>
            <a:endParaRPr lang="en-GB" sz="1800" dirty="0" smtClean="0">
              <a:sym typeface="Symbol"/>
            </a:endParaRPr>
          </a:p>
          <a:p>
            <a:endParaRPr lang="en-GB" sz="2800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What’s up with gas-phase chemistry?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2571744"/>
            <a:ext cx="7500990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</a:p>
          <a:p>
            <a:r>
              <a:rPr lang="en-GB" dirty="0" smtClean="0"/>
              <a:t>  Methanol</a:t>
            </a:r>
          </a:p>
          <a:p>
            <a:endParaRPr lang="en-GB" dirty="0" smtClean="0"/>
          </a:p>
          <a:p>
            <a:r>
              <a:rPr lang="en-GB" dirty="0" smtClean="0"/>
              <a:t>	CH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+ </a:t>
            </a:r>
            <a:r>
              <a:rPr lang="en-GB" dirty="0" smtClean="0"/>
              <a:t>+ H</a:t>
            </a:r>
            <a:r>
              <a:rPr lang="en-GB" baseline="-25000" dirty="0" smtClean="0"/>
              <a:t>2</a:t>
            </a:r>
            <a:r>
              <a:rPr lang="en-GB" dirty="0" smtClean="0"/>
              <a:t>O </a:t>
            </a:r>
            <a:r>
              <a:rPr lang="en-GB" dirty="0" smtClean="0">
                <a:sym typeface="Symbol"/>
              </a:rPr>
              <a:t> CH</a:t>
            </a:r>
            <a:r>
              <a:rPr lang="en-GB" baseline="-25000" dirty="0" smtClean="0">
                <a:sym typeface="Symbol"/>
              </a:rPr>
              <a:t>3</a:t>
            </a:r>
            <a:r>
              <a:rPr lang="en-GB" dirty="0" smtClean="0">
                <a:sym typeface="Symbol"/>
              </a:rPr>
              <a:t>OH</a:t>
            </a:r>
            <a:r>
              <a:rPr lang="en-GB" baseline="-25000" dirty="0" smtClean="0">
                <a:sym typeface="Symbol"/>
              </a:rPr>
              <a:t>2</a:t>
            </a:r>
            <a:r>
              <a:rPr lang="en-GB" baseline="30000" dirty="0" smtClean="0">
                <a:sym typeface="Symbol"/>
              </a:rPr>
              <a:t>+</a:t>
            </a:r>
            <a:r>
              <a:rPr lang="en-GB" dirty="0" smtClean="0">
                <a:sym typeface="Symbol"/>
              </a:rPr>
              <a:t> + </a:t>
            </a:r>
            <a:r>
              <a:rPr lang="en-GB" i="1" dirty="0" smtClean="0">
                <a:sym typeface="Symbol"/>
              </a:rPr>
              <a:t>h</a:t>
            </a:r>
          </a:p>
          <a:p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  Methyl </a:t>
            </a:r>
            <a:r>
              <a:rPr lang="en-GB" dirty="0" err="1" smtClean="0">
                <a:sym typeface="Symbol"/>
              </a:rPr>
              <a:t>formate</a:t>
            </a:r>
            <a:endParaRPr lang="en-GB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	CH</a:t>
            </a:r>
            <a:r>
              <a:rPr lang="en-GB" baseline="-25000" dirty="0" smtClean="0">
                <a:sym typeface="Symbol"/>
              </a:rPr>
              <a:t>3</a:t>
            </a:r>
            <a:r>
              <a:rPr lang="en-GB" dirty="0" smtClean="0">
                <a:sym typeface="Symbol"/>
              </a:rPr>
              <a:t>OH</a:t>
            </a:r>
            <a:r>
              <a:rPr lang="en-GB" baseline="-25000" dirty="0" smtClean="0">
                <a:sym typeface="Symbol"/>
              </a:rPr>
              <a:t>2</a:t>
            </a:r>
            <a:r>
              <a:rPr lang="en-GB" baseline="30000" dirty="0" smtClean="0">
                <a:sym typeface="Symbol"/>
              </a:rPr>
              <a:t>+</a:t>
            </a:r>
            <a:r>
              <a:rPr lang="en-GB" dirty="0" smtClean="0">
                <a:sym typeface="Symbol"/>
              </a:rPr>
              <a:t> + H</a:t>
            </a:r>
            <a:r>
              <a:rPr lang="en-GB" baseline="-25000" dirty="0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CO  [HCOOCH</a:t>
            </a:r>
            <a:r>
              <a:rPr lang="en-GB" baseline="-25000" dirty="0" smtClean="0">
                <a:sym typeface="Symbol"/>
              </a:rPr>
              <a:t>4</a:t>
            </a:r>
            <a:r>
              <a:rPr lang="en-GB" dirty="0" smtClean="0">
                <a:sym typeface="Symbol"/>
              </a:rPr>
              <a:t>]</a:t>
            </a:r>
            <a:r>
              <a:rPr lang="en-GB" baseline="30000" dirty="0" smtClean="0">
                <a:sym typeface="Symbol"/>
              </a:rPr>
              <a:t>+</a:t>
            </a:r>
            <a:r>
              <a:rPr lang="en-GB" dirty="0" smtClean="0">
                <a:sym typeface="Symbol"/>
              </a:rPr>
              <a:t> + </a:t>
            </a:r>
            <a:r>
              <a:rPr lang="en-GB" i="1" dirty="0" smtClean="0">
                <a:sym typeface="Symbol"/>
              </a:rPr>
              <a:t>h</a:t>
            </a:r>
            <a:endParaRPr lang="en-GB" baseline="30000" dirty="0" smtClean="0">
              <a:sym typeface="Symbol"/>
            </a:endParaRPr>
          </a:p>
          <a:p>
            <a:endParaRPr lang="en-GB" dirty="0" smtClean="0">
              <a:sym typeface="Symbo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342900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Too slow!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0760" y="450057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15,000K barrier!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6" grpId="0" build="allAtOnce"/>
      <p:bldP spid="7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27393</TotalTime>
  <Words>1712</Words>
  <Application>Microsoft Office PowerPoint</Application>
  <PresentationFormat>On-screen Show (4:3)</PresentationFormat>
  <Paragraphs>585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Concourse</vt:lpstr>
      <vt:lpstr>The Chemical Evolution of Star-Forming Regions</vt:lpstr>
      <vt:lpstr>What and where?</vt:lpstr>
      <vt:lpstr>Hot Cores</vt:lpstr>
      <vt:lpstr>Hot Core Structure</vt:lpstr>
      <vt:lpstr>What is chemically unique about  star-forming regions?</vt:lpstr>
      <vt:lpstr>Ice compositions</vt:lpstr>
      <vt:lpstr>Historical treatment of hot-core chemistry Millar et al. (1991), Charnley et al. (1995), and others</vt:lpstr>
      <vt:lpstr>Gas-phase chemistry</vt:lpstr>
      <vt:lpstr>What’s up with gas-phase chemistry?</vt:lpstr>
      <vt:lpstr>What’s up with gas-phase chemistry?</vt:lpstr>
      <vt:lpstr>What’s up with gas-phase chemistry?</vt:lpstr>
      <vt:lpstr>Warm-up models of  hot-core chemistry</vt:lpstr>
      <vt:lpstr>Viti, Collings, et al. results</vt:lpstr>
      <vt:lpstr>Effects of temperature</vt:lpstr>
      <vt:lpstr>Warm-up models of hot-core chemistry</vt:lpstr>
      <vt:lpstr>Step function vs. Warm-up</vt:lpstr>
      <vt:lpstr>Surface-production scheme</vt:lpstr>
      <vt:lpstr>New surface processes  (Garrod, Widicus Weaver &amp; Herbst, 2008)</vt:lpstr>
      <vt:lpstr>Gas-Grain Chemical Model</vt:lpstr>
      <vt:lpstr>Complex chemistry model</vt:lpstr>
      <vt:lpstr>Two-stage physical model</vt:lpstr>
      <vt:lpstr>Model Results</vt:lpstr>
      <vt:lpstr>PowerPoint Presentation</vt:lpstr>
      <vt:lpstr>Surface Routes to Complex Molecules</vt:lpstr>
      <vt:lpstr>Good agreement with Sgr B2(N):   abundances and temps</vt:lpstr>
      <vt:lpstr>Methanol is crucial (still)</vt:lpstr>
      <vt:lpstr>Still not a simple picture...</vt:lpstr>
      <vt:lpstr>Simple molecules are complicated</vt:lpstr>
      <vt:lpstr>Low mass vs. High mass</vt:lpstr>
      <vt:lpstr>Sulphur-bearing species as chemical clocks?</vt:lpstr>
      <vt:lpstr>How does ice composition affect subsequent chemistry?</vt:lpstr>
      <vt:lpstr>Surface Routes to Complex Molecules</vt:lpstr>
      <vt:lpstr>How does ice composition affect subsequent chemistry?</vt:lpstr>
      <vt:lpstr>Cold complex chemistry</vt:lpstr>
      <vt:lpstr>Shocks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detections of  Ethyl Formate and  n-Propyl Cyanide</dc:title>
  <dc:creator>Windows User</dc:creator>
  <cp:lastModifiedBy>Rob Garrod</cp:lastModifiedBy>
  <cp:revision>509</cp:revision>
  <dcterms:created xsi:type="dcterms:W3CDTF">2009-04-09T19:37:33Z</dcterms:created>
  <dcterms:modified xsi:type="dcterms:W3CDTF">2010-09-07T07:02:31Z</dcterms:modified>
</cp:coreProperties>
</file>